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74" r:id="rId3"/>
    <p:sldId id="273" r:id="rId4"/>
    <p:sldId id="292" r:id="rId5"/>
    <p:sldId id="325" r:id="rId6"/>
    <p:sldId id="282" r:id="rId7"/>
    <p:sldId id="306" r:id="rId8"/>
    <p:sldId id="307" r:id="rId9"/>
    <p:sldId id="310" r:id="rId10"/>
    <p:sldId id="326" r:id="rId11"/>
    <p:sldId id="317" r:id="rId12"/>
    <p:sldId id="321" r:id="rId13"/>
    <p:sldId id="322" r:id="rId14"/>
    <p:sldId id="327" r:id="rId15"/>
    <p:sldId id="323" r:id="rId16"/>
    <p:sldId id="32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66781"/>
  </p:normalViewPr>
  <p:slideViewPr>
    <p:cSldViewPr snapToGrid="0">
      <p:cViewPr>
        <p:scale>
          <a:sx n="98" d="100"/>
          <a:sy n="98" d="100"/>
        </p:scale>
        <p:origin x="1656"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926772-E5E8-4B40-8B0B-6500B7E48C7E}" type="datetimeFigureOut">
              <a:rPr lang="en-US" smtClean="0"/>
              <a:t>8/26/25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D8DA99-2FA2-864B-99AC-5C161DDD1F34}" type="slidenum">
              <a:rPr lang="en-US" smtClean="0"/>
              <a:t>‹#›</a:t>
            </a:fld>
            <a:endParaRPr lang="en-US"/>
          </a:p>
        </p:txBody>
      </p:sp>
    </p:spTree>
    <p:extLst>
      <p:ext uri="{BB962C8B-B14F-4D97-AF65-F5344CB8AC3E}">
        <p14:creationId xmlns:p14="http://schemas.microsoft.com/office/powerpoint/2010/main" val="189434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clue.io/"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explained in this figure, the BRAF protein with the V600E mutation activates MEK (Mitogen-activated protein kinase kinase (also known as MAP2K or MKK) and ERK (extracellular signal-regulated kinase) (all happening in the cytoplasm) </a:t>
            </a:r>
            <a:r>
              <a:rPr lang="en-US" dirty="0">
                <a:sym typeface="Wingdings" pitchFamily="2" charset="2"/>
              </a:rPr>
              <a:t> results in cell proliferation, suppression of apoptosis, cell migration, and angiogenesis that’s done in the nucleus. This is known as the MAPK (mitogen-activated protein kinase) pathway (blue) where the red is known as the PI3K/AKT/mTOR signaling pathway</a:t>
            </a:r>
          </a:p>
          <a:p>
            <a:endParaRPr lang="en-US" dirty="0">
              <a:sym typeface="Wingdings" pitchFamily="2" charset="2"/>
            </a:endParaRPr>
          </a:p>
          <a:p>
            <a:r>
              <a:rPr lang="en-US" dirty="0">
                <a:sym typeface="Wingdings" pitchFamily="2" charset="2"/>
              </a:rPr>
              <a:t>ERK activation suppresses EGFR-mediated RAS (rat sarcoma) activation – as part of a negative feedback loop. </a:t>
            </a:r>
          </a:p>
          <a:p>
            <a:endParaRPr lang="en-US" dirty="0">
              <a:sym typeface="Wingdings" pitchFamily="2" charset="2"/>
            </a:endParaRPr>
          </a:p>
          <a:p>
            <a:r>
              <a:rPr lang="en-US" dirty="0">
                <a:sym typeface="Wingdings" pitchFamily="2" charset="2"/>
              </a:rPr>
              <a:t>EGFR = epidermal growth factor receptor (on the cell surface)</a:t>
            </a:r>
          </a:p>
          <a:p>
            <a:endParaRPr lang="en-US" dirty="0">
              <a:sym typeface="Wingdings" pitchFamily="2" charset="2"/>
            </a:endParaRPr>
          </a:p>
          <a:p>
            <a:r>
              <a:rPr lang="en-US" dirty="0"/>
              <a:t>Monotherapy with a BRAF inhibitor blocks the activity of mutated BRAF, however that results in a paradoxical activation of the MAPK pathway through CRAF (RAF proto-oncogene serine/threonine-protein kinase). Adding an EGFR inhibitor prevents this paradoxical activation, in addition to a MEK inhibitor </a:t>
            </a:r>
          </a:p>
          <a:p>
            <a:endParaRPr lang="en-US" dirty="0"/>
          </a:p>
          <a:p>
            <a:r>
              <a:rPr lang="en-US" dirty="0"/>
              <a:t>Here we’ve introduced some FDA approved BRAF inhibitors so we’ll move on to what will probably be my </a:t>
            </a:r>
            <a:r>
              <a:rPr lang="en-US" dirty="0" err="1"/>
              <a:t>favourite</a:t>
            </a:r>
            <a:r>
              <a:rPr lang="en-US" dirty="0"/>
              <a:t> part of the discussion – pharmacology and discussing dabrafenib, vemurafenib and </a:t>
            </a:r>
            <a:r>
              <a:rPr lang="en-US" dirty="0" err="1"/>
              <a:t>encorafenib</a:t>
            </a:r>
            <a:endParaRPr lang="en-US" dirty="0"/>
          </a:p>
        </p:txBody>
      </p:sp>
      <p:sp>
        <p:nvSpPr>
          <p:cNvPr id="4" name="Slide Number Placeholder 3"/>
          <p:cNvSpPr>
            <a:spLocks noGrp="1"/>
          </p:cNvSpPr>
          <p:nvPr>
            <p:ph type="sldNum" sz="quarter" idx="5"/>
          </p:nvPr>
        </p:nvSpPr>
        <p:spPr/>
        <p:txBody>
          <a:bodyPr/>
          <a:lstStyle/>
          <a:p>
            <a:fld id="{1284D963-256F-6041-A8BB-73E61FABEAAA}" type="slidenum">
              <a:rPr lang="en-US" smtClean="0"/>
              <a:t>2</a:t>
            </a:fld>
            <a:endParaRPr lang="en-US"/>
          </a:p>
        </p:txBody>
      </p:sp>
    </p:spTree>
    <p:extLst>
      <p:ext uri="{BB962C8B-B14F-4D97-AF65-F5344CB8AC3E}">
        <p14:creationId xmlns:p14="http://schemas.microsoft.com/office/powerpoint/2010/main" val="38992765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84D963-256F-6041-A8BB-73E61FABEAAA}" type="slidenum">
              <a:rPr lang="en-US" smtClean="0"/>
              <a:t>16</a:t>
            </a:fld>
            <a:endParaRPr lang="en-US"/>
          </a:p>
        </p:txBody>
      </p:sp>
    </p:spTree>
    <p:extLst>
      <p:ext uri="{BB962C8B-B14F-4D97-AF65-F5344CB8AC3E}">
        <p14:creationId xmlns:p14="http://schemas.microsoft.com/office/powerpoint/2010/main" val="401499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It exerts its function by binding to the ATP-binding domain of the mutant BRAF.</a:t>
            </a:r>
            <a:r>
              <a:rPr lang="en-US" sz="1200" b="0" i="0" u="none" strike="noStrike" kern="1200" baseline="300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Vemurafenib was co-developed by Roche and </a:t>
            </a:r>
            <a:r>
              <a:rPr lang="en-US" sz="1200" b="0" i="0" kern="1200" dirty="0" err="1">
                <a:solidFill>
                  <a:schemeClr val="tx1"/>
                </a:solidFill>
                <a:effectLst/>
                <a:latin typeface="+mn-lt"/>
                <a:ea typeface="+mn-ea"/>
                <a:cs typeface="+mn-cs"/>
              </a:rPr>
              <a:t>Plexxikon</a:t>
            </a:r>
            <a:endParaRPr lang="en-US" sz="1200" b="0" i="0" kern="1200" dirty="0">
              <a:solidFill>
                <a:schemeClr val="tx1"/>
              </a:solidFill>
              <a:effectLst/>
              <a:latin typeface="+mn-lt"/>
              <a:ea typeface="+mn-ea"/>
              <a:cs typeface="+mn-cs"/>
            </a:endParaRPr>
          </a:p>
          <a:p>
            <a:r>
              <a:rPr lang="en-US" dirty="0"/>
              <a:t>Small molecule</a:t>
            </a:r>
          </a:p>
          <a:p>
            <a:endParaRPr lang="en-US" dirty="0"/>
          </a:p>
          <a:p>
            <a:r>
              <a:rPr lang="en-US" dirty="0"/>
              <a:t>First approved by FDA August 17, 2011</a:t>
            </a:r>
          </a:p>
          <a:p>
            <a:r>
              <a:rPr lang="en-US" dirty="0"/>
              <a:t>Indications: </a:t>
            </a:r>
            <a:r>
              <a:rPr lang="en-US" dirty="0" err="1"/>
              <a:t>Erdheim</a:t>
            </a:r>
            <a:r>
              <a:rPr lang="en-US" dirty="0"/>
              <a:t>-Chester disease with BRAF V600 mutation, Hairy cell leukemia (relapsed or refractory), Langerhans cell histiocytosis, BRAF V600 mutated), Melanoma (unresectable or metastatic), NSCLC (relapsed/refractory with BRAF V600 mutation)m Thyroid cancer (papillary, recurrent or metastatic, BRAF V600E mutated)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CRC IS NOT LISTED HERE</a:t>
            </a:r>
          </a:p>
          <a:p>
            <a:endParaRPr lang="en-US" dirty="0"/>
          </a:p>
          <a:p>
            <a:r>
              <a:rPr lang="en-US" sz="1200" b="0" i="0" kern="1200" dirty="0">
                <a:solidFill>
                  <a:schemeClr val="tx1"/>
                </a:solidFill>
                <a:effectLst/>
                <a:latin typeface="+mn-lt"/>
                <a:ea typeface="+mn-ea"/>
                <a:cs typeface="+mn-cs"/>
              </a:rPr>
              <a:t>NEXT: dabrafenib!</a:t>
            </a:r>
          </a:p>
          <a:p>
            <a:r>
              <a:rPr lang="en-US" sz="1200" b="0" i="0" kern="1200" dirty="0">
                <a:solidFill>
                  <a:schemeClr val="tx1"/>
                </a:solidFill>
                <a:effectLst/>
                <a:latin typeface="+mn-lt"/>
                <a:ea typeface="+mn-ea"/>
                <a:cs typeface="+mn-cs"/>
              </a:rPr>
              <a:t>reversible ATP-competitive kinase inhibitor and targets the MAPK pathway</a:t>
            </a:r>
          </a:p>
          <a:p>
            <a:r>
              <a:rPr lang="en-US" sz="1200" b="0" i="0" kern="1200" dirty="0">
                <a:solidFill>
                  <a:schemeClr val="tx1"/>
                </a:solidFill>
                <a:effectLst/>
                <a:latin typeface="+mn-lt"/>
                <a:ea typeface="+mn-ea"/>
                <a:cs typeface="+mn-cs"/>
              </a:rPr>
              <a:t>Dabrafenib is a competitive and selective BRAF inhibitor by binding to its ATP pocket.</a:t>
            </a:r>
            <a:r>
              <a:rPr lang="en-US" sz="1200" b="0" i="0" u="none" strike="noStrike" kern="1200" baseline="300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Although dabrafenib can inhibit wild-type BRAF, it has a higher affinity for mutant forms of BRAF, including BRAF V600E, BRAF V600K, and BRAF V600D.</a:t>
            </a:r>
            <a:r>
              <a:rPr lang="en-US" sz="1200" b="0" i="0" u="none" strike="noStrike" kern="1200" baseline="300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BRAF is a serine/threonine protein kinase and is involved in activating the RAS/RAF/MEK/ERK or MAPK pathway, a pathway that is implicated in cell cycle progression, cell proliferation, and arresting apoptosis</a:t>
            </a:r>
          </a:p>
          <a:p>
            <a:endParaRPr lang="en-US" dirty="0"/>
          </a:p>
          <a:p>
            <a:r>
              <a:rPr lang="en-US" dirty="0"/>
              <a:t>Indications: </a:t>
            </a:r>
          </a:p>
          <a:p>
            <a:pPr marL="171450" indent="-171450">
              <a:buFont typeface="Arial" panose="020B0604020202020204" pitchFamily="34" charset="0"/>
              <a:buChar char="•"/>
            </a:pPr>
            <a:r>
              <a:rPr lang="en-US" dirty="0"/>
              <a:t>melanoma adjuvant treatment, with BRAF V600E or V600K mutation</a:t>
            </a:r>
          </a:p>
          <a:p>
            <a:pPr marL="171450" indent="-171450">
              <a:buFont typeface="Arial" panose="020B0604020202020204" pitchFamily="34" charset="0"/>
              <a:buChar char="•"/>
            </a:pPr>
            <a:r>
              <a:rPr lang="en-US" dirty="0"/>
              <a:t>Melanoma unresectable or metastatic</a:t>
            </a:r>
          </a:p>
          <a:p>
            <a:pPr marL="171450" indent="-171450">
              <a:buFont typeface="Arial" panose="020B0604020202020204" pitchFamily="34" charset="0"/>
              <a:buChar char="•"/>
            </a:pPr>
            <a:r>
              <a:rPr lang="en-US" dirty="0"/>
              <a:t>NSCLC, metastatic, with BRAF V600E mutation</a:t>
            </a:r>
          </a:p>
          <a:p>
            <a:pPr marL="171450" indent="-171450">
              <a:buFont typeface="Arial" panose="020B0604020202020204" pitchFamily="34" charset="0"/>
              <a:buChar char="•"/>
            </a:pPr>
            <a:r>
              <a:rPr lang="en-US" dirty="0"/>
              <a:t>Solid </a:t>
            </a:r>
            <a:r>
              <a:rPr lang="en-US" dirty="0" err="1"/>
              <a:t>tumours</a:t>
            </a:r>
            <a:r>
              <a:rPr lang="en-US" dirty="0"/>
              <a:t>, unresectable or metastatic, with BRAF V600E mutation</a:t>
            </a:r>
          </a:p>
          <a:p>
            <a:pPr marL="171450" indent="-171450">
              <a:buFont typeface="Arial" panose="020B0604020202020204" pitchFamily="34" charset="0"/>
              <a:buChar char="•"/>
            </a:pPr>
            <a:r>
              <a:rPr lang="en-US" dirty="0"/>
              <a:t>Thyroid cancer, anaplastic, locally advanced, or metastatic with BRAF V600E mutation</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Typical dose: 150 mg PO BID monotherapy or in combo with trametinib (MEK inhibitor)</a:t>
            </a:r>
          </a:p>
          <a:p>
            <a:pPr marL="0" indent="0">
              <a:buFont typeface="Arial" panose="020B0604020202020204" pitchFamily="34" charset="0"/>
              <a:buNone/>
            </a:pPr>
            <a:r>
              <a:rPr lang="en-US" dirty="0"/>
              <a:t>No usual dose adjustment for kidney or liver dysfunction but has dosage adjustments for toxicity</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NOT used in CRC – studied with trametinib target two different kinases in the RAS/RAF/MEK/ERK pathway, however in the setting of BRAF-mutant colorectal cancer, induction of EGFR-mediated MAPK pathway re-activation has been identified as a mechanism of intrinsic resistance to BRAF inhibitors</a:t>
            </a:r>
          </a:p>
          <a:p>
            <a:endParaRPr lang="en-US" dirty="0"/>
          </a:p>
          <a:p>
            <a:r>
              <a:rPr lang="en-US" dirty="0"/>
              <a:t>Okay, </a:t>
            </a:r>
            <a:r>
              <a:rPr lang="en-US" dirty="0" err="1"/>
              <a:t>Encorafenib</a:t>
            </a:r>
            <a:r>
              <a:rPr lang="en-US" dirty="0"/>
              <a:t>! FDA approved Jun 27, 2018 (first for melanoma) </a:t>
            </a:r>
          </a:p>
          <a:p>
            <a:r>
              <a:rPr lang="en-US" dirty="0"/>
              <a:t>THEN received approval Apr 8, 2020 for mCRC in combo with cetuximab from the BEACON trial (! First BRAF inhibitor to be approved for mCRC! – as second line + )</a:t>
            </a:r>
          </a:p>
          <a:p>
            <a:endParaRPr lang="en-US" dirty="0"/>
          </a:p>
          <a:p>
            <a:r>
              <a:rPr lang="en-US" sz="1200" b="0" i="0" kern="1200" dirty="0" err="1">
                <a:solidFill>
                  <a:schemeClr val="tx1"/>
                </a:solidFill>
                <a:effectLst/>
                <a:latin typeface="+mn-lt"/>
                <a:ea typeface="+mn-ea"/>
                <a:cs typeface="+mn-cs"/>
              </a:rPr>
              <a:t>Encorafenib</a:t>
            </a:r>
            <a:r>
              <a:rPr lang="en-US" sz="1200" b="0" i="0" kern="1200" dirty="0">
                <a:solidFill>
                  <a:schemeClr val="tx1"/>
                </a:solidFill>
                <a:effectLst/>
                <a:latin typeface="+mn-lt"/>
                <a:ea typeface="+mn-ea"/>
                <a:cs typeface="+mn-cs"/>
              </a:rPr>
              <a:t> is a kinase inhibitor that targets BRAF V600E, as well as wild-type BRAF and CRAF in in vitro cell-free assays with IC50 values of 0.35, 0.47, and 0.3 </a:t>
            </a:r>
            <a:r>
              <a:rPr lang="en-US" sz="1200" b="0" i="0" kern="1200" dirty="0" err="1">
                <a:solidFill>
                  <a:schemeClr val="tx1"/>
                </a:solidFill>
                <a:effectLst/>
                <a:latin typeface="+mn-lt"/>
                <a:ea typeface="+mn-ea"/>
                <a:cs typeface="+mn-cs"/>
              </a:rPr>
              <a:t>nM</a:t>
            </a:r>
            <a:r>
              <a:rPr lang="en-US" sz="1200" b="0" i="0" kern="1200" dirty="0">
                <a:solidFill>
                  <a:schemeClr val="tx1"/>
                </a:solidFill>
                <a:effectLst/>
                <a:latin typeface="+mn-lt"/>
                <a:ea typeface="+mn-ea"/>
                <a:cs typeface="+mn-cs"/>
              </a:rPr>
              <a:t>, respectively. Mutations in the BRAF gene, such as BRAF V600E, can result in constitutively activated BRAF kinases that may stimulate tumor cell growth. </a:t>
            </a:r>
            <a:r>
              <a:rPr lang="en-US" sz="1200" b="0" i="0" kern="1200" dirty="0" err="1">
                <a:solidFill>
                  <a:schemeClr val="tx1"/>
                </a:solidFill>
                <a:effectLst/>
                <a:latin typeface="+mn-lt"/>
                <a:ea typeface="+mn-ea"/>
                <a:cs typeface="+mn-cs"/>
              </a:rPr>
              <a:t>Encorafenib</a:t>
            </a:r>
            <a:r>
              <a:rPr lang="en-US" sz="1200" b="0" i="0" kern="1200" dirty="0">
                <a:solidFill>
                  <a:schemeClr val="tx1"/>
                </a:solidFill>
                <a:effectLst/>
                <a:latin typeface="+mn-lt"/>
                <a:ea typeface="+mn-ea"/>
                <a:cs typeface="+mn-cs"/>
              </a:rPr>
              <a:t> was also able to bind to other kinases in vitro including JNK1, JNK2, JNK3, LIMK1, LIMK2, MEK4, and STK36, and reduce ligand binding to these kinases at clinically achievable concentrations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Indications:</a:t>
            </a:r>
          </a:p>
          <a:p>
            <a:pPr marL="171450" indent="-171450">
              <a:buFont typeface="Arial" panose="020B0604020202020204" pitchFamily="34" charset="0"/>
              <a:buChar char="•"/>
            </a:pPr>
            <a:r>
              <a:rPr lang="en-US" dirty="0"/>
              <a:t>mCRC, BRAF V600E mutation</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Melanoma, unresectable or metastatic, with BRAF V600E or V600K mutation</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NSCLC, metastatic, with BRAF V600E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What makes </a:t>
            </a:r>
            <a:r>
              <a:rPr lang="en-US" sz="1200" b="0" i="0" kern="1200" dirty="0" err="1">
                <a:solidFill>
                  <a:schemeClr val="tx1"/>
                </a:solidFill>
                <a:effectLst/>
                <a:latin typeface="+mn-lt"/>
                <a:ea typeface="+mn-ea"/>
                <a:cs typeface="+mn-cs"/>
              </a:rPr>
              <a:t>encorafenib</a:t>
            </a:r>
            <a:r>
              <a:rPr lang="en-US" sz="1200" b="0" i="0" kern="1200" dirty="0">
                <a:solidFill>
                  <a:schemeClr val="tx1"/>
                </a:solidFill>
                <a:effectLst/>
                <a:latin typeface="+mn-lt"/>
                <a:ea typeface="+mn-ea"/>
                <a:cs typeface="+mn-cs"/>
              </a:rPr>
              <a:t> stand out from the rest? Highly selective, ATP-competitive, small-molecule BRAF inhibitor with anti­proliferative and apoptotic activity in tumor cells expressing BRAF V600E mutations and has </a:t>
            </a:r>
            <a:r>
              <a:rPr lang="en-US" sz="1200" b="1" i="0" kern="1200" dirty="0">
                <a:solidFill>
                  <a:schemeClr val="tx1"/>
                </a:solidFill>
                <a:effectLst/>
                <a:latin typeface="+mn-lt"/>
                <a:ea typeface="+mn-ea"/>
                <a:cs typeface="+mn-cs"/>
              </a:rPr>
              <a:t>longer pharmacodynamic activity than other approved BRAF inhibitors</a:t>
            </a:r>
            <a:r>
              <a:rPr lang="en-US" sz="1200" b="0" i="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1284D963-256F-6041-A8BB-73E61FABEAAA}" type="slidenum">
              <a:rPr lang="en-US" smtClean="0"/>
              <a:t>3</a:t>
            </a:fld>
            <a:endParaRPr lang="en-US"/>
          </a:p>
        </p:txBody>
      </p:sp>
    </p:spTree>
    <p:extLst>
      <p:ext uri="{BB962C8B-B14F-4D97-AF65-F5344CB8AC3E}">
        <p14:creationId xmlns:p14="http://schemas.microsoft.com/office/powerpoint/2010/main" val="16529840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is a lot; it basically sums up what I spoke verbally in the last 3 slides</a:t>
            </a:r>
          </a:p>
          <a:p>
            <a:endParaRPr lang="en-US" dirty="0"/>
          </a:p>
          <a:p>
            <a:r>
              <a:rPr lang="en-US" dirty="0"/>
              <a:t>Overall, BRAF inhibitors haven’t been used much in mCRC because of the </a:t>
            </a:r>
            <a:r>
              <a:rPr lang="en-US" sz="1200" b="0" i="0" kern="1200" dirty="0">
                <a:solidFill>
                  <a:schemeClr val="tx1"/>
                </a:solidFill>
                <a:effectLst/>
                <a:latin typeface="+mn-lt"/>
                <a:ea typeface="+mn-ea"/>
                <a:cs typeface="+mn-cs"/>
              </a:rPr>
              <a:t>EGFR feedback upregulation caused by BRAF blockade</a:t>
            </a:r>
          </a:p>
          <a:p>
            <a:r>
              <a:rPr lang="en-US" sz="1200" b="0" i="0" kern="1200" dirty="0">
                <a:solidFill>
                  <a:schemeClr val="tx1"/>
                </a:solidFill>
                <a:effectLst/>
                <a:latin typeface="+mn-lt"/>
                <a:ea typeface="+mn-ea"/>
                <a:cs typeface="+mn-cs"/>
              </a:rPr>
              <a:t>Promise with using combination therapy with MEK inhibitors +/- EGFR inhibitors</a:t>
            </a:r>
          </a:p>
          <a:p>
            <a:r>
              <a:rPr lang="en-US" sz="1200" b="0" i="0" kern="1200" dirty="0">
                <a:solidFill>
                  <a:schemeClr val="tx1"/>
                </a:solidFill>
                <a:effectLst/>
                <a:latin typeface="+mn-lt"/>
                <a:ea typeface="+mn-ea"/>
                <a:cs typeface="+mn-cs"/>
              </a:rPr>
              <a:t>Used in the clinical trial setting but no FDA approved indications yet except for </a:t>
            </a:r>
            <a:r>
              <a:rPr lang="en-US" sz="1200" b="0" i="0" kern="1200" dirty="0" err="1">
                <a:solidFill>
                  <a:schemeClr val="tx1"/>
                </a:solidFill>
                <a:effectLst/>
                <a:latin typeface="+mn-lt"/>
                <a:ea typeface="+mn-ea"/>
                <a:cs typeface="+mn-cs"/>
              </a:rPr>
              <a:t>encorafenib</a:t>
            </a:r>
            <a:r>
              <a:rPr lang="en-US" sz="1200" b="0" i="0" kern="1200" dirty="0">
                <a:solidFill>
                  <a:schemeClr val="tx1"/>
                </a:solidFill>
                <a:effectLst/>
                <a:latin typeface="+mn-lt"/>
                <a:ea typeface="+mn-ea"/>
                <a:cs typeface="+mn-cs"/>
              </a:rPr>
              <a:t> (which is only used in combo)</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As explained previously, activation of phosphatidylinositol 3-kinase (PI3K)/AKT pathway has also been implicated resistance to BRAF inhibitor both melanoma</a:t>
            </a:r>
            <a:r>
              <a:rPr lang="en-US" sz="1200" b="0" i="0" u="sng" kern="1200" baseline="300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and CRC cell line</a:t>
            </a:r>
            <a:endParaRPr lang="en-US" dirty="0"/>
          </a:p>
          <a:p>
            <a:endParaRPr lang="en-US" dirty="0"/>
          </a:p>
          <a:p>
            <a:r>
              <a:rPr lang="en-US" dirty="0"/>
              <a:t>If there aren’t any more questions or comments, I’m going to move on</a:t>
            </a:r>
          </a:p>
          <a:p>
            <a:endParaRPr lang="en-US" dirty="0"/>
          </a:p>
          <a:p>
            <a:r>
              <a:rPr lang="en-US" sz="1200" b="0" i="0" kern="1200" dirty="0" err="1">
                <a:solidFill>
                  <a:schemeClr val="tx1"/>
                </a:solidFill>
                <a:effectLst/>
                <a:latin typeface="+mn-lt"/>
                <a:ea typeface="+mn-ea"/>
                <a:cs typeface="+mn-cs"/>
              </a:rPr>
              <a:t>Erdheim</a:t>
            </a:r>
            <a:r>
              <a:rPr lang="en-US" sz="1200" b="0" i="0" kern="1200" dirty="0">
                <a:solidFill>
                  <a:schemeClr val="tx1"/>
                </a:solidFill>
                <a:effectLst/>
                <a:latin typeface="+mn-lt"/>
                <a:ea typeface="+mn-ea"/>
                <a:cs typeface="+mn-cs"/>
              </a:rPr>
              <a:t>-Chester disease = rare disorder characterized by the abnormal buildup of histiocytes, a type of white blood cell, in various tissues and organs. It's considered a histiocytic neoplasm. While previously thought to be inflammatory, it's now recognized as a clonal hematopoietic neoplasm, often linked to mutations in BRAF V600E. </a:t>
            </a:r>
            <a:endParaRPr lang="en-US" dirty="0"/>
          </a:p>
        </p:txBody>
      </p:sp>
      <p:sp>
        <p:nvSpPr>
          <p:cNvPr id="4" name="Slide Number Placeholder 3"/>
          <p:cNvSpPr>
            <a:spLocks noGrp="1"/>
          </p:cNvSpPr>
          <p:nvPr>
            <p:ph type="sldNum" sz="quarter" idx="5"/>
          </p:nvPr>
        </p:nvSpPr>
        <p:spPr/>
        <p:txBody>
          <a:bodyPr/>
          <a:lstStyle/>
          <a:p>
            <a:fld id="{1284D963-256F-6041-A8BB-73E61FABEAAA}" type="slidenum">
              <a:rPr lang="en-US" smtClean="0"/>
              <a:t>4</a:t>
            </a:fld>
            <a:endParaRPr lang="en-US"/>
          </a:p>
        </p:txBody>
      </p:sp>
    </p:spTree>
    <p:extLst>
      <p:ext uri="{BB962C8B-B14F-4D97-AF65-F5344CB8AC3E}">
        <p14:creationId xmlns:p14="http://schemas.microsoft.com/office/powerpoint/2010/main" val="2904728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LINCS Consortium is an NIH Common Fund program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Overview of the program: The NIH </a:t>
            </a:r>
            <a:r>
              <a:rPr lang="en-US" sz="1200" b="1" i="0" kern="1200" dirty="0">
                <a:solidFill>
                  <a:schemeClr val="tx1"/>
                </a:solidFill>
                <a:effectLst/>
                <a:latin typeface="+mn-lt"/>
                <a:ea typeface="+mn-ea"/>
                <a:cs typeface="+mn-cs"/>
              </a:rPr>
              <a:t>Library of Integrated Network-Based Cellular Signatures </a:t>
            </a:r>
            <a:r>
              <a:rPr lang="en-US" sz="1200" b="0" i="0" kern="1200" dirty="0">
                <a:solidFill>
                  <a:schemeClr val="tx1"/>
                </a:solidFill>
                <a:effectLst/>
                <a:latin typeface="+mn-lt"/>
                <a:ea typeface="+mn-ea"/>
                <a:cs typeface="+mn-cs"/>
              </a:rPr>
              <a:t>(LINCS) program aims to create a network-based understanding of human biology by cataloging changes in gene and protein expression, signaling processes, cell morphology, and epigenetic states, which occur when cells are exposed to a variety of perturbing agents. By generating and providing publicly available data on how human cells respond to various genetic and environmental stressors, the LINCS program is collecting the data required for detailed understanding of cell signaling and gene regulatory pathways involved in human disease.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LINCS datasets consist of assay results from cultured and primary human cells treated with bioactive small molecules, ligands such as growth factors and cytokines, or genetic perturbations.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Many different assays are used to monitor cell responses, including assays measuring transcript and protein expression; cell phenotype data are captured by biochemical and imaging readouts. Assays are typically carried out on multiple cell types, and at multiple timepoints; perturbagen activity is monitored at multiple doses.</a:t>
            </a:r>
          </a:p>
          <a:p>
            <a:endParaRPr lang="en-US" dirty="0"/>
          </a:p>
          <a:p>
            <a:r>
              <a:rPr lang="en-US" dirty="0"/>
              <a:t>Some of the applications include facilitating the identification of biological targets for new disease therapies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Results are obtained in cultured and primary cells whose state has been perturbed experimentally, with the term “perturbagen” used to refer to any condition that can alter the cellular state. LINCS datasets therefore consist of assay results from cells treated with bioactive small molecules, antibodies, and ligands, such as growth factors and cytokines, microenvironment proteins, genetic perturbations, and comparisons of disease versus normal primary cells from patients and healthy control subjects. Many different assays are used to measure cell responses, including measurements of mRNA and protein expression; epigenomic status; and cellular, molecular, and morphological phenotypes captured by biochemical and imaging readouts</a:t>
            </a:r>
            <a:endParaRPr lang="en-US" dirty="0"/>
          </a:p>
        </p:txBody>
      </p:sp>
      <p:sp>
        <p:nvSpPr>
          <p:cNvPr id="4" name="Slide Number Placeholder 3"/>
          <p:cNvSpPr>
            <a:spLocks noGrp="1"/>
          </p:cNvSpPr>
          <p:nvPr>
            <p:ph type="sldNum" sz="quarter" idx="5"/>
          </p:nvPr>
        </p:nvSpPr>
        <p:spPr/>
        <p:txBody>
          <a:bodyPr/>
          <a:lstStyle/>
          <a:p>
            <a:fld id="{1284D963-256F-6041-A8BB-73E61FABEAAA}" type="slidenum">
              <a:rPr lang="en-US" smtClean="0"/>
              <a:t>6</a:t>
            </a:fld>
            <a:endParaRPr lang="en-US"/>
          </a:p>
        </p:txBody>
      </p:sp>
    </p:spTree>
    <p:extLst>
      <p:ext uri="{BB962C8B-B14F-4D97-AF65-F5344CB8AC3E}">
        <p14:creationId xmlns:p14="http://schemas.microsoft.com/office/powerpoint/2010/main" val="7979574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L1000 assay is a cost-effective, high-throughput (fast, scalable, cost-efficient) method to measure gene expression across thousands of perturbations.</a:t>
            </a:r>
          </a:p>
          <a:p>
            <a:r>
              <a:rPr lang="en-US" dirty="0"/>
              <a:t>Instead of full RNA-seq, it focuses on 978 carefully chosen “landmark” genes. These were selected by analyzing over 12,000 microarray profiles and found to capture about 82% of transcriptomic variance.</a:t>
            </a:r>
          </a:p>
          <a:p>
            <a:r>
              <a:rPr lang="en-US" dirty="0"/>
              <a:t>From these landmarks, expression of ~11,000 other genes is computationally inferred — allowing massive scale at lower cost.</a:t>
            </a:r>
          </a:p>
          <a:p>
            <a:endParaRPr lang="en-US" dirty="0"/>
          </a:p>
          <a:p>
            <a:r>
              <a:rPr lang="en-US" dirty="0"/>
              <a:t>The workflow is as follows:</a:t>
            </a:r>
            <a:br>
              <a:rPr lang="en-US" dirty="0"/>
            </a:br>
            <a:r>
              <a:rPr lang="en-US" dirty="0"/>
              <a:t>Cells are plated in 384-well plates, treated with a compound, and lysed after 6 hours.</a:t>
            </a:r>
            <a:br>
              <a:rPr lang="en-US" dirty="0"/>
            </a:br>
            <a:r>
              <a:rPr lang="en-US" dirty="0"/>
              <a:t>mRNA is captured using oligo-dT beads, reverse transcribed to cDNA, and hybridized with barcoded probes targeting the 978 genes.</a:t>
            </a:r>
            <a:br>
              <a:rPr lang="en-US" dirty="0"/>
            </a:br>
            <a:r>
              <a:rPr lang="en-US" dirty="0"/>
              <a:t>After PCR amplification, each product binds to a uniquely colored bead.</a:t>
            </a:r>
            <a:br>
              <a:rPr lang="en-US" dirty="0"/>
            </a:br>
            <a:r>
              <a:rPr lang="en-US" dirty="0"/>
              <a:t>A fluorescent signal reflects gene abundance, and a Luminex machine reads both the bead color (gene ID) and signal intensity (expression level).</a:t>
            </a:r>
          </a:p>
          <a:p>
            <a:endParaRPr lang="en-US" dirty="0"/>
          </a:p>
          <a:p>
            <a:r>
              <a:rPr lang="en-US" dirty="0"/>
              <a:t>Think of it like giving each gene a barcode and then photocopying those barcodes many times so they can be read accurately and cheaply.</a:t>
            </a:r>
          </a:p>
          <a:p>
            <a:endParaRPr lang="en-US" dirty="0"/>
          </a:p>
          <a:p>
            <a:r>
              <a:rPr lang="en-US" dirty="0"/>
              <a:t>---</a:t>
            </a:r>
          </a:p>
          <a:p>
            <a:endParaRPr lang="en-US" dirty="0"/>
          </a:p>
          <a:p>
            <a:r>
              <a:rPr lang="en-US" dirty="0"/>
              <a:t>The L1000 assay is a cost-effective, high-throughput method developed by the Broad Institute to measure gene expression from thousands of perturbation experiments. It focuses on 978 carefully selected </a:t>
            </a:r>
            <a:r>
              <a:rPr lang="en-US" b="1" dirty="0"/>
              <a:t>'landmark genes'</a:t>
            </a:r>
            <a:r>
              <a:rPr lang="en-US" dirty="0"/>
              <a:t>, using a barcoding system instead of full RNA-seq</a:t>
            </a:r>
          </a:p>
          <a:p>
            <a:endParaRPr lang="en-US" dirty="0"/>
          </a:p>
          <a:p>
            <a:r>
              <a:rPr lang="en-US" dirty="0"/>
              <a:t>After analyzing over 12,000 microarray profiles from GEO to determine an optimal number of measured genes (landmarks).</a:t>
            </a:r>
          </a:p>
          <a:p>
            <a:r>
              <a:rPr lang="en-US" dirty="0"/>
              <a:t>Found that </a:t>
            </a:r>
            <a:r>
              <a:rPr lang="en-US" b="1" dirty="0"/>
              <a:t>1,000 carefully chosen transcripts</a:t>
            </a:r>
            <a:r>
              <a:rPr lang="en-US" dirty="0"/>
              <a:t> capture ~82% of the full transcriptome variance</a:t>
            </a:r>
          </a:p>
          <a:p>
            <a:endParaRPr lang="en-US" dirty="0"/>
          </a:p>
          <a:p>
            <a:r>
              <a:rPr lang="en-US" dirty="0"/>
              <a:t>Introduces a cost-effective, scalable platform called </a:t>
            </a:r>
            <a:r>
              <a:rPr lang="en-US" b="1" dirty="0"/>
              <a:t>L1000</a:t>
            </a:r>
            <a:r>
              <a:rPr lang="en-US" dirty="0"/>
              <a:t>, measuring ~978 landmark genes and inferring the rest (~11,350 genes) to create a massive </a:t>
            </a:r>
            <a:r>
              <a:rPr lang="en-US" b="1" dirty="0"/>
              <a:t>Connectivity Map (CMap-L1000)</a:t>
            </a:r>
            <a:r>
              <a:rPr lang="en-US" dirty="0"/>
              <a:t> dataset of over 1.3 million expression profiles generated from ~42,000 perturbagens across multiple cell lines</a:t>
            </a:r>
          </a:p>
          <a:p>
            <a:endParaRPr lang="en-US" dirty="0"/>
          </a:p>
          <a:p>
            <a:r>
              <a:rPr lang="en-US" dirty="0"/>
              <a:t>Enable systematic exploration of gene–drug–disease relationships at unprecedented scale</a:t>
            </a:r>
          </a:p>
          <a:p>
            <a:endParaRPr lang="en-US" b="1" dirty="0"/>
          </a:p>
          <a:p>
            <a:r>
              <a:rPr lang="en-US" b="1" dirty="0"/>
              <a:t>Title:</a:t>
            </a:r>
            <a:r>
              <a:rPr lang="en-US" dirty="0"/>
              <a:t> "Step 1: Capturing and Amplifying Gene Expression"</a:t>
            </a:r>
          </a:p>
          <a:p>
            <a:r>
              <a:rPr lang="en-US" b="1" dirty="0"/>
              <a:t>Cells</a:t>
            </a:r>
            <a:r>
              <a:rPr lang="en-US" dirty="0"/>
              <a:t> are treated with a drug in 384-well plates.</a:t>
            </a:r>
          </a:p>
          <a:p>
            <a:r>
              <a:rPr lang="en-US" dirty="0"/>
              <a:t>Cells are </a:t>
            </a:r>
            <a:r>
              <a:rPr lang="en-US" b="1" dirty="0"/>
              <a:t>lysed</a:t>
            </a:r>
            <a:r>
              <a:rPr lang="en-US" dirty="0"/>
              <a:t>, and </a:t>
            </a:r>
            <a:r>
              <a:rPr lang="en-US" b="1" dirty="0"/>
              <a:t>mRNA is captured</a:t>
            </a:r>
            <a:r>
              <a:rPr lang="en-US" dirty="0"/>
              <a:t> using oligo-dT beads (binds to poly-A tail of mRNA).</a:t>
            </a:r>
          </a:p>
          <a:p>
            <a:r>
              <a:rPr lang="en-US" dirty="0"/>
              <a:t>mRNA is </a:t>
            </a:r>
            <a:r>
              <a:rPr lang="en-US" b="1" dirty="0"/>
              <a:t>reverse transcribed</a:t>
            </a:r>
            <a:r>
              <a:rPr lang="en-US" dirty="0"/>
              <a:t> to cDNA.</a:t>
            </a:r>
          </a:p>
          <a:p>
            <a:r>
              <a:rPr lang="en-US" dirty="0"/>
              <a:t>Then, special </a:t>
            </a:r>
            <a:r>
              <a:rPr lang="en-US" b="1" dirty="0"/>
              <a:t>probes with barcodes</a:t>
            </a:r>
            <a:r>
              <a:rPr lang="en-US" dirty="0"/>
              <a:t> target 978 specific "landmark" genes.</a:t>
            </a:r>
          </a:p>
          <a:p>
            <a:r>
              <a:rPr lang="en-US" dirty="0"/>
              <a:t>The signal is </a:t>
            </a:r>
            <a:r>
              <a:rPr lang="en-US" b="1" dirty="0"/>
              <a:t>amplified</a:t>
            </a:r>
            <a:r>
              <a:rPr lang="en-US" dirty="0"/>
              <a:t> by PCR and prepared for detection.</a:t>
            </a:r>
          </a:p>
          <a:p>
            <a:r>
              <a:rPr lang="en-US" dirty="0"/>
              <a:t> </a:t>
            </a:r>
            <a:r>
              <a:rPr lang="en-US" b="1" dirty="0"/>
              <a:t>Analogy:</a:t>
            </a:r>
            <a:r>
              <a:rPr lang="en-US" dirty="0"/>
              <a:t> Like attaching a name tag (barcode) to each gene, then photocopying those tags a bunch of times so we can see them clearly.</a:t>
            </a:r>
          </a:p>
          <a:p>
            <a:endParaRPr lang="en-US" dirty="0"/>
          </a:p>
          <a:p>
            <a:r>
              <a:rPr lang="en-US" b="1" dirty="0"/>
              <a:t>(A) The L1000 Core Assay: From Cells to Gene Signal</a:t>
            </a:r>
          </a:p>
          <a:p>
            <a:r>
              <a:rPr lang="en-US" b="1" dirty="0"/>
              <a:t>Cells are plated</a:t>
            </a:r>
            <a:r>
              <a:rPr lang="en-US" dirty="0"/>
              <a:t>, treated with </a:t>
            </a:r>
            <a:r>
              <a:rPr lang="en-US" b="1" dirty="0"/>
              <a:t>small molecules (drugs)</a:t>
            </a:r>
            <a:r>
              <a:rPr lang="en-US" dirty="0"/>
              <a:t> in </a:t>
            </a:r>
            <a:r>
              <a:rPr lang="en-US" b="1" dirty="0"/>
              <a:t>384-well plates</a:t>
            </a:r>
            <a:r>
              <a:rPr lang="en-US" dirty="0"/>
              <a:t>.</a:t>
            </a:r>
          </a:p>
          <a:p>
            <a:r>
              <a:rPr lang="en-US" dirty="0"/>
              <a:t>After </a:t>
            </a:r>
            <a:r>
              <a:rPr lang="en-US" b="1" dirty="0"/>
              <a:t>6h</a:t>
            </a:r>
            <a:r>
              <a:rPr lang="en-US" dirty="0"/>
              <a:t> (standard), cells are </a:t>
            </a:r>
            <a:r>
              <a:rPr lang="en-US" b="1" dirty="0"/>
              <a:t>lysed in the well</a:t>
            </a:r>
            <a:r>
              <a:rPr lang="en-US" dirty="0"/>
              <a:t>.</a:t>
            </a:r>
          </a:p>
          <a:p>
            <a:r>
              <a:rPr lang="en-US" b="1" dirty="0"/>
              <a:t>mRNA is captured</a:t>
            </a:r>
            <a:r>
              <a:rPr lang="en-US" dirty="0"/>
              <a:t> using oligo-dT primers on a solid phase (selects </a:t>
            </a:r>
            <a:r>
              <a:rPr lang="en-US" dirty="0" err="1"/>
              <a:t>polyA</a:t>
            </a:r>
            <a:r>
              <a:rPr lang="en-US" dirty="0"/>
              <a:t>+ transcripts).</a:t>
            </a:r>
          </a:p>
          <a:p>
            <a:r>
              <a:rPr lang="en-US" b="1" dirty="0"/>
              <a:t>Reverse transcription</a:t>
            </a:r>
            <a:r>
              <a:rPr lang="en-US" dirty="0"/>
              <a:t> generates cDNA.</a:t>
            </a:r>
          </a:p>
          <a:p>
            <a:r>
              <a:rPr lang="en-US" b="1" dirty="0"/>
              <a:t>Custom DNA probes</a:t>
            </a:r>
            <a:r>
              <a:rPr lang="en-US" dirty="0"/>
              <a:t> (with a barcode unique to each gene) </a:t>
            </a:r>
            <a:r>
              <a:rPr lang="en-US" b="1" dirty="0"/>
              <a:t>hybridize</a:t>
            </a:r>
            <a:r>
              <a:rPr lang="en-US" dirty="0"/>
              <a:t> to the cDNA.</a:t>
            </a:r>
          </a:p>
          <a:p>
            <a:r>
              <a:rPr lang="en-US" dirty="0"/>
              <a:t>Ligated probes are </a:t>
            </a:r>
            <a:r>
              <a:rPr lang="en-US" b="1" dirty="0"/>
              <a:t>PCR amplified</a:t>
            </a:r>
            <a:r>
              <a:rPr lang="en-US" dirty="0"/>
              <a:t> using universal primers.</a:t>
            </a:r>
          </a:p>
          <a:p>
            <a:r>
              <a:rPr lang="en-US" dirty="0"/>
              <a:t>Amplified product is </a:t>
            </a:r>
            <a:r>
              <a:rPr lang="en-US" b="1" dirty="0"/>
              <a:t>hybridized to beads</a:t>
            </a:r>
            <a:r>
              <a:rPr lang="en-US" dirty="0"/>
              <a:t> (each bead color = a landmark gene).</a:t>
            </a:r>
          </a:p>
          <a:p>
            <a:r>
              <a:rPr lang="en-US" dirty="0"/>
              <a:t>Fluorescent readout (phycoerythrin) gives a </a:t>
            </a:r>
            <a:r>
              <a:rPr lang="en-US" b="1" dirty="0"/>
              <a:t>quantitative signal of transcript abundance</a:t>
            </a:r>
            <a:r>
              <a:rPr lang="en-US" dirty="0"/>
              <a:t>.</a:t>
            </a:r>
          </a:p>
          <a:p>
            <a:r>
              <a:rPr lang="en-US" b="1" dirty="0"/>
              <a:t>Luminex </a:t>
            </a:r>
            <a:r>
              <a:rPr lang="en-US" b="1" dirty="0" err="1"/>
              <a:t>FlexMap</a:t>
            </a:r>
            <a:r>
              <a:rPr lang="en-US" b="1" dirty="0"/>
              <a:t> 3D</a:t>
            </a:r>
            <a:r>
              <a:rPr lang="en-US" dirty="0"/>
              <a:t> reads both the </a:t>
            </a:r>
            <a:r>
              <a:rPr lang="en-US" b="1" dirty="0"/>
              <a:t>bead color (gene ID)</a:t>
            </a:r>
            <a:r>
              <a:rPr lang="en-US" dirty="0"/>
              <a:t> and </a:t>
            </a:r>
            <a:r>
              <a:rPr lang="en-US" b="1" dirty="0"/>
              <a:t>fluorescence intensity (expression)</a:t>
            </a:r>
            <a:endParaRPr lang="en-US" dirty="0"/>
          </a:p>
          <a:p>
            <a:endParaRPr lang="en-US" dirty="0"/>
          </a:p>
        </p:txBody>
      </p:sp>
      <p:sp>
        <p:nvSpPr>
          <p:cNvPr id="4" name="Slide Number Placeholder 3"/>
          <p:cNvSpPr>
            <a:spLocks noGrp="1"/>
          </p:cNvSpPr>
          <p:nvPr>
            <p:ph type="sldNum" sz="quarter" idx="5"/>
          </p:nvPr>
        </p:nvSpPr>
        <p:spPr/>
        <p:txBody>
          <a:bodyPr/>
          <a:lstStyle/>
          <a:p>
            <a:fld id="{1284D963-256F-6041-A8BB-73E61FABEAAA}" type="slidenum">
              <a:rPr lang="en-US" smtClean="0"/>
              <a:t>7</a:t>
            </a:fld>
            <a:endParaRPr lang="en-US"/>
          </a:p>
        </p:txBody>
      </p:sp>
    </p:spTree>
    <p:extLst>
      <p:ext uri="{BB962C8B-B14F-4D97-AF65-F5344CB8AC3E}">
        <p14:creationId xmlns:p14="http://schemas.microsoft.com/office/powerpoint/2010/main" val="24435940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How did they measure gene expression? </a:t>
            </a:r>
          </a:p>
          <a:p>
            <a:endParaRPr lang="en-US" b="1" dirty="0"/>
          </a:p>
          <a:p>
            <a:r>
              <a:rPr lang="en-US" b="1" dirty="0"/>
              <a:t>Detection with Barcoded Beads (Fig. 1B)</a:t>
            </a:r>
          </a:p>
          <a:p>
            <a:r>
              <a:rPr lang="en-US" b="1" dirty="0"/>
              <a:t>Title:</a:t>
            </a:r>
            <a:r>
              <a:rPr lang="en-US" dirty="0"/>
              <a:t> "Step 2: Measuring Expression with Color-Coded Beads"</a:t>
            </a:r>
          </a:p>
          <a:p>
            <a:r>
              <a:rPr lang="en-US" dirty="0"/>
              <a:t>Each gene barcode is captured by a </a:t>
            </a:r>
            <a:r>
              <a:rPr lang="en-US" b="1" dirty="0"/>
              <a:t>microsphere (bead)</a:t>
            </a:r>
            <a:r>
              <a:rPr lang="en-US" dirty="0"/>
              <a:t> that recognizes it.</a:t>
            </a:r>
          </a:p>
          <a:p>
            <a:r>
              <a:rPr lang="en-US" dirty="0"/>
              <a:t>Since there are only </a:t>
            </a:r>
            <a:r>
              <a:rPr lang="en-US" b="1" dirty="0"/>
              <a:t>500 bead colors</a:t>
            </a:r>
            <a:r>
              <a:rPr lang="en-US" dirty="0"/>
              <a:t>, two genes are measured per color.</a:t>
            </a:r>
          </a:p>
          <a:p>
            <a:r>
              <a:rPr lang="en-US" dirty="0"/>
              <a:t>Beads are loaded in a 2:1 ratio, and a machine (Luminex scanner) reads:</a:t>
            </a:r>
          </a:p>
          <a:p>
            <a:pPr lvl="1"/>
            <a:r>
              <a:rPr lang="en-US" b="1" dirty="0"/>
              <a:t>Color</a:t>
            </a:r>
            <a:r>
              <a:rPr lang="en-US" dirty="0"/>
              <a:t> = which gene</a:t>
            </a:r>
          </a:p>
          <a:p>
            <a:pPr lvl="1"/>
            <a:r>
              <a:rPr lang="en-US" b="1" dirty="0"/>
              <a:t>Fluorescence intensity</a:t>
            </a:r>
            <a:r>
              <a:rPr lang="en-US" dirty="0"/>
              <a:t> = how much gene expression</a:t>
            </a:r>
          </a:p>
          <a:p>
            <a:r>
              <a:rPr lang="en-US" dirty="0"/>
              <a:t>They use </a:t>
            </a:r>
            <a:r>
              <a:rPr lang="en-US" b="1" dirty="0"/>
              <a:t>k-means clustering</a:t>
            </a:r>
            <a:r>
              <a:rPr lang="en-US" dirty="0"/>
              <a:t> to separate the two genes.</a:t>
            </a:r>
          </a:p>
          <a:p>
            <a:r>
              <a:rPr lang="en-US" b="1" dirty="0"/>
              <a:t>Analogy:</a:t>
            </a:r>
            <a:r>
              <a:rPr lang="en-US" dirty="0"/>
              <a:t> Like scanning two people with the same color shirt at a party, but one group is twice as big—so you can tell which group is which based on crowd size</a:t>
            </a:r>
          </a:p>
          <a:p>
            <a:endParaRPr lang="en-US" b="1" dirty="0"/>
          </a:p>
          <a:p>
            <a:r>
              <a:rPr lang="en-US" b="1" dirty="0"/>
              <a:t>(B) Bead Multiplexing for 1,000 genes with only 500 bead types</a:t>
            </a:r>
          </a:p>
          <a:p>
            <a:r>
              <a:rPr lang="en-US" dirty="0"/>
              <a:t>Because the Luminex system supports only 500 distinct bead colors:</a:t>
            </a:r>
          </a:p>
          <a:p>
            <a:pPr lvl="1"/>
            <a:r>
              <a:rPr lang="en-US" dirty="0"/>
              <a:t>Each color is </a:t>
            </a:r>
            <a:r>
              <a:rPr lang="en-US" b="1" dirty="0"/>
              <a:t>shared between 2 genes</a:t>
            </a:r>
            <a:r>
              <a:rPr lang="en-US" dirty="0"/>
              <a:t>, in a </a:t>
            </a:r>
            <a:r>
              <a:rPr lang="en-US" b="1" dirty="0"/>
              <a:t>2:1 ratio</a:t>
            </a:r>
            <a:r>
              <a:rPr lang="en-US" dirty="0"/>
              <a:t>.</a:t>
            </a:r>
          </a:p>
          <a:p>
            <a:pPr lvl="1"/>
            <a:r>
              <a:rPr lang="en-US" dirty="0"/>
              <a:t>K-means clustering separates two </a:t>
            </a:r>
            <a:r>
              <a:rPr lang="en-US" b="1" dirty="0"/>
              <a:t>peaks</a:t>
            </a:r>
            <a:r>
              <a:rPr lang="en-US" dirty="0"/>
              <a:t> in fluorescence intensity.</a:t>
            </a:r>
          </a:p>
          <a:p>
            <a:pPr lvl="1"/>
            <a:r>
              <a:rPr lang="en-US" dirty="0"/>
              <a:t>The gene with </a:t>
            </a:r>
            <a:r>
              <a:rPr lang="en-US" b="1" dirty="0"/>
              <a:t>twice as many beads</a:t>
            </a:r>
            <a:r>
              <a:rPr lang="en-US" dirty="0"/>
              <a:t> forms the </a:t>
            </a:r>
            <a:r>
              <a:rPr lang="en-US" b="1" dirty="0"/>
              <a:t>larger peak</a:t>
            </a:r>
            <a:r>
              <a:rPr lang="en-US" dirty="0"/>
              <a:t>, allowing disambiguation.</a:t>
            </a:r>
          </a:p>
          <a:p>
            <a:r>
              <a:rPr lang="en-US" b="1" dirty="0"/>
              <a:t>Objective: double the number of readable genes per scan</a:t>
            </a:r>
            <a:r>
              <a:rPr lang="en-US" dirty="0"/>
              <a:t>, without increasing bead types.</a:t>
            </a:r>
          </a:p>
        </p:txBody>
      </p:sp>
      <p:sp>
        <p:nvSpPr>
          <p:cNvPr id="4" name="Slide Number Placeholder 3"/>
          <p:cNvSpPr>
            <a:spLocks noGrp="1"/>
          </p:cNvSpPr>
          <p:nvPr>
            <p:ph type="sldNum" sz="quarter" idx="5"/>
          </p:nvPr>
        </p:nvSpPr>
        <p:spPr/>
        <p:txBody>
          <a:bodyPr/>
          <a:lstStyle/>
          <a:p>
            <a:fld id="{1284D963-256F-6041-A8BB-73E61FABEAAA}" type="slidenum">
              <a:rPr lang="en-US" smtClean="0"/>
              <a:t>8</a:t>
            </a:fld>
            <a:endParaRPr lang="en-US"/>
          </a:p>
        </p:txBody>
      </p:sp>
    </p:spTree>
    <p:extLst>
      <p:ext uri="{BB962C8B-B14F-4D97-AF65-F5344CB8AC3E}">
        <p14:creationId xmlns:p14="http://schemas.microsoft.com/office/powerpoint/2010/main" val="2430976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 Expand the Number of Perturbagens</a:t>
            </a:r>
          </a:p>
          <a:p>
            <a:r>
              <a:rPr lang="en-US" dirty="0"/>
              <a:t>From </a:t>
            </a:r>
            <a:r>
              <a:rPr lang="en-US" b="1" dirty="0"/>
              <a:t>164 drugs</a:t>
            </a:r>
            <a:r>
              <a:rPr lang="en-US" dirty="0"/>
              <a:t> → now </a:t>
            </a:r>
            <a:r>
              <a:rPr lang="en-US" b="1" dirty="0"/>
              <a:t>19,811 small molecules</a:t>
            </a:r>
            <a:r>
              <a:rPr lang="en-US" dirty="0"/>
              <a:t> (FDA-approved, research tools, and NIH screen libraries)</a:t>
            </a:r>
          </a:p>
          <a:p>
            <a:r>
              <a:rPr lang="en-US" dirty="0"/>
              <a:t>Also added:</a:t>
            </a:r>
          </a:p>
          <a:p>
            <a:pPr lvl="1"/>
            <a:r>
              <a:rPr lang="en-US" b="1" dirty="0"/>
              <a:t>18,493 </a:t>
            </a:r>
            <a:r>
              <a:rPr lang="en-US" b="1" dirty="0" err="1"/>
              <a:t>shRNAs</a:t>
            </a:r>
            <a:endParaRPr lang="en-US" dirty="0"/>
          </a:p>
          <a:p>
            <a:pPr lvl="1"/>
            <a:r>
              <a:rPr lang="en-US" b="1" dirty="0"/>
              <a:t>3,462 overexpression constructs (cDNAs)</a:t>
            </a:r>
            <a:endParaRPr lang="en-US" dirty="0"/>
          </a:p>
          <a:p>
            <a:pPr lvl="1"/>
            <a:r>
              <a:rPr lang="en-US" b="1" dirty="0"/>
              <a:t>314 biologics</a:t>
            </a:r>
            <a:r>
              <a:rPr lang="en-US" dirty="0"/>
              <a:t> (e.g., cytokines, antibodies)</a:t>
            </a:r>
          </a:p>
          <a:p>
            <a:r>
              <a:rPr lang="en-US" dirty="0"/>
              <a:t>Each one = a different "perturbagen" tested for its effect on gene expression</a:t>
            </a:r>
          </a:p>
          <a:p>
            <a:endParaRPr lang="en-US" dirty="0"/>
          </a:p>
          <a:p>
            <a:r>
              <a:rPr lang="en-US" b="1" dirty="0"/>
              <a:t>shRNA (short hairpin RNA) = Gene Knockdown</a:t>
            </a:r>
          </a:p>
          <a:p>
            <a:r>
              <a:rPr lang="en-US" b="1" dirty="0"/>
              <a:t>18,493 </a:t>
            </a:r>
            <a:r>
              <a:rPr lang="en-US" b="1" dirty="0" err="1"/>
              <a:t>shRNAs</a:t>
            </a:r>
            <a:r>
              <a:rPr lang="en-US" dirty="0"/>
              <a:t> were used to </a:t>
            </a:r>
            <a:r>
              <a:rPr lang="en-US" b="1" dirty="0"/>
              <a:t>reduce</a:t>
            </a:r>
            <a:r>
              <a:rPr lang="en-US" dirty="0"/>
              <a:t> expression of specific genes.</a:t>
            </a:r>
          </a:p>
          <a:p>
            <a:r>
              <a:rPr lang="en-US" dirty="0"/>
              <a:t>Each gene was typically targeted with </a:t>
            </a:r>
            <a:r>
              <a:rPr lang="en-US" b="1" dirty="0"/>
              <a:t>3 different </a:t>
            </a:r>
            <a:r>
              <a:rPr lang="en-US" b="1" dirty="0" err="1"/>
              <a:t>shRNAs</a:t>
            </a:r>
            <a:r>
              <a:rPr lang="en-US" dirty="0"/>
              <a:t> to control for off-target effects.</a:t>
            </a:r>
          </a:p>
          <a:p>
            <a:r>
              <a:rPr lang="en-US" dirty="0"/>
              <a:t>Purpose: Simulate </a:t>
            </a:r>
            <a:r>
              <a:rPr lang="en-US" b="1" dirty="0"/>
              <a:t>loss-of-function</a:t>
            </a:r>
            <a:r>
              <a:rPr lang="en-US" dirty="0"/>
              <a:t> and observe how that changes gene expression downstream.</a:t>
            </a:r>
          </a:p>
          <a:p>
            <a:r>
              <a:rPr lang="en-US" dirty="0"/>
              <a:t>Building a dataset that answers the question:  “What happens to the cell’s gene expression program if we </a:t>
            </a:r>
            <a:r>
              <a:rPr lang="en-US" i="1" dirty="0"/>
              <a:t>turn this gene down</a:t>
            </a:r>
            <a:r>
              <a:rPr lang="en-US" dirty="0"/>
              <a:t>?”</a:t>
            </a:r>
          </a:p>
          <a:p>
            <a:endParaRPr lang="en-US" dirty="0"/>
          </a:p>
          <a:p>
            <a:r>
              <a:rPr lang="en-US" b="1" dirty="0"/>
              <a:t>cDNA Overexpression = Gene Upregulation</a:t>
            </a:r>
          </a:p>
          <a:p>
            <a:r>
              <a:rPr lang="en-US" b="1" dirty="0"/>
              <a:t>3,462 cDNAs</a:t>
            </a:r>
            <a:r>
              <a:rPr lang="en-US" dirty="0"/>
              <a:t> were used to </a:t>
            </a:r>
            <a:r>
              <a:rPr lang="en-US" b="1" dirty="0"/>
              <a:t>increase</a:t>
            </a:r>
            <a:r>
              <a:rPr lang="en-US" dirty="0"/>
              <a:t> expression of specific genes.</a:t>
            </a:r>
          </a:p>
          <a:p>
            <a:r>
              <a:rPr lang="en-US" dirty="0"/>
              <a:t>Each cDNA represents a </a:t>
            </a:r>
            <a:r>
              <a:rPr lang="en-US" b="1" dirty="0"/>
              <a:t>wild-type version</a:t>
            </a:r>
            <a:r>
              <a:rPr lang="en-US" dirty="0"/>
              <a:t> of a gene cloned into an expression vector.</a:t>
            </a:r>
          </a:p>
          <a:p>
            <a:r>
              <a:rPr lang="en-US" dirty="0"/>
              <a:t>Purpose: Simulate </a:t>
            </a:r>
            <a:r>
              <a:rPr lang="en-US" b="1" dirty="0"/>
              <a:t>gain-of-function</a:t>
            </a:r>
            <a:r>
              <a:rPr lang="en-US" dirty="0"/>
              <a:t>.</a:t>
            </a:r>
          </a:p>
          <a:p>
            <a:r>
              <a:rPr lang="en-US" dirty="0"/>
              <a:t>Building a dataset that answers the question:  “What happens if we </a:t>
            </a:r>
            <a:r>
              <a:rPr lang="en-US" i="1" dirty="0"/>
              <a:t>crank this gene up</a:t>
            </a:r>
            <a:r>
              <a:rPr lang="en-US" dirty="0"/>
              <a:t> well above normal levels?”</a:t>
            </a:r>
          </a:p>
          <a:p>
            <a:endParaRPr lang="en-US" dirty="0"/>
          </a:p>
          <a:p>
            <a:r>
              <a:rPr lang="en-US" b="1" dirty="0"/>
              <a:t>Goal of Both Perturbations:</a:t>
            </a:r>
          </a:p>
          <a:p>
            <a:r>
              <a:rPr lang="en-US" dirty="0"/>
              <a:t>Whether you knock a gene </a:t>
            </a:r>
            <a:r>
              <a:rPr lang="en-US" b="1" dirty="0"/>
              <a:t>down</a:t>
            </a:r>
            <a:r>
              <a:rPr lang="en-US" dirty="0"/>
              <a:t> (shRNA) or </a:t>
            </a:r>
            <a:r>
              <a:rPr lang="en-US" b="1" dirty="0"/>
              <a:t>up</a:t>
            </a:r>
            <a:r>
              <a:rPr lang="en-US" dirty="0"/>
              <a:t> (cDNA), the core question is:</a:t>
            </a:r>
          </a:p>
          <a:p>
            <a:r>
              <a:rPr lang="en-US" b="1" dirty="0"/>
              <a:t>"What downstream gene expression changes occur?"</a:t>
            </a:r>
            <a:endParaRPr lang="en-US" dirty="0"/>
          </a:p>
          <a:p>
            <a:r>
              <a:rPr lang="en-US" dirty="0"/>
              <a:t>This gives you a </a:t>
            </a:r>
            <a:r>
              <a:rPr lang="en-US" b="1" dirty="0"/>
              <a:t>transcriptional signature</a:t>
            </a:r>
            <a:r>
              <a:rPr lang="en-US" dirty="0"/>
              <a:t> for each perturbation.</a:t>
            </a:r>
          </a:p>
          <a:p>
            <a:endParaRPr lang="en-US" b="0" dirty="0"/>
          </a:p>
          <a:p>
            <a:r>
              <a:rPr lang="en-US" b="1" dirty="0"/>
              <a:t>Why Both Are Useful:</a:t>
            </a:r>
          </a:p>
          <a:p>
            <a:r>
              <a:rPr lang="en-US" dirty="0"/>
              <a:t>Together, they let you probe:</a:t>
            </a:r>
          </a:p>
          <a:p>
            <a:pPr lvl="1"/>
            <a:r>
              <a:rPr lang="en-US" b="1" dirty="0"/>
              <a:t>Function of genes</a:t>
            </a:r>
            <a:r>
              <a:rPr lang="en-US" dirty="0"/>
              <a:t>: What happens when you lose or gain activity?</a:t>
            </a:r>
          </a:p>
          <a:p>
            <a:pPr lvl="1"/>
            <a:r>
              <a:rPr lang="en-US" b="1" dirty="0"/>
              <a:t>Directionality</a:t>
            </a:r>
            <a:r>
              <a:rPr lang="en-US" dirty="0"/>
              <a:t>: Does a phenotype require a gene's presence or absence?</a:t>
            </a:r>
          </a:p>
          <a:p>
            <a:pPr lvl="1"/>
            <a:r>
              <a:rPr lang="en-US" b="1" dirty="0"/>
              <a:t>Drug–gene relationships</a:t>
            </a:r>
            <a:r>
              <a:rPr lang="en-US" dirty="0"/>
              <a:t>: Does a drug mimic a knockdown or an overexpression?</a:t>
            </a:r>
          </a:p>
          <a:p>
            <a:r>
              <a:rPr lang="en-US" dirty="0"/>
              <a:t>For example:</a:t>
            </a:r>
          </a:p>
          <a:p>
            <a:r>
              <a:rPr lang="en-US" dirty="0"/>
              <a:t>If a drug's signature resembles the </a:t>
            </a:r>
            <a:r>
              <a:rPr lang="en-US" b="1" dirty="0"/>
              <a:t>shRNA</a:t>
            </a:r>
            <a:r>
              <a:rPr lang="en-US" dirty="0"/>
              <a:t> knockdown of gene X → maybe that drug inhibits gene X.</a:t>
            </a:r>
          </a:p>
          <a:p>
            <a:r>
              <a:rPr lang="en-US" dirty="0"/>
              <a:t>If a drug mimics the </a:t>
            </a:r>
            <a:r>
              <a:rPr lang="en-US" b="1" dirty="0"/>
              <a:t>overexpression</a:t>
            </a:r>
            <a:r>
              <a:rPr lang="en-US" dirty="0"/>
              <a:t> of gene Y → maybe it activates or stabilizes Y.</a:t>
            </a:r>
          </a:p>
          <a:p>
            <a:endParaRPr lang="en-US" b="1" dirty="0"/>
          </a:p>
          <a:p>
            <a:r>
              <a:rPr lang="en-US" b="1" dirty="0"/>
              <a:t>(2) Expand the Perturbation Types</a:t>
            </a:r>
          </a:p>
          <a:p>
            <a:r>
              <a:rPr lang="en-US" dirty="0"/>
              <a:t>Genetic perturbations: Knockdown (</a:t>
            </a:r>
            <a:r>
              <a:rPr lang="en-US" b="1" dirty="0"/>
              <a:t>shRNA</a:t>
            </a:r>
            <a:r>
              <a:rPr lang="en-US" dirty="0"/>
              <a:t>) and overexpression (</a:t>
            </a:r>
            <a:r>
              <a:rPr lang="en-US" b="1" dirty="0"/>
              <a:t>cDNA</a:t>
            </a:r>
            <a:r>
              <a:rPr lang="en-US" dirty="0"/>
              <a:t>)</a:t>
            </a:r>
          </a:p>
          <a:p>
            <a:r>
              <a:rPr lang="en-US" dirty="0"/>
              <a:t>For genes selected due to disease/pathway relevance: </a:t>
            </a:r>
            <a:r>
              <a:rPr lang="en-US" b="1" dirty="0"/>
              <a:t>5,075 genes</a:t>
            </a:r>
            <a:endParaRPr lang="en-US" dirty="0"/>
          </a:p>
          <a:p>
            <a:r>
              <a:rPr lang="en-US" dirty="0"/>
              <a:t>Used </a:t>
            </a:r>
            <a:r>
              <a:rPr lang="en-US" b="1" dirty="0"/>
              <a:t>triplicate experiments</a:t>
            </a:r>
            <a:r>
              <a:rPr lang="en-US" dirty="0"/>
              <a:t> and standardized timepoints:</a:t>
            </a:r>
          </a:p>
          <a:p>
            <a:pPr lvl="1"/>
            <a:r>
              <a:rPr lang="en-US" dirty="0"/>
              <a:t>Small molecules: 6h or 24h </a:t>
            </a:r>
            <a:r>
              <a:rPr lang="en-US" dirty="0">
                <a:sym typeface="Wingdings" pitchFamily="2" charset="2"/>
              </a:rPr>
              <a:t> captures early, primary transcriptional responses to a drug or gene change (e.g. immediate signaling, stress response) for 6 hours. For 24 hours, captures longer-term transcriptional shifts, feedback loops, and more stable gene expression changes</a:t>
            </a:r>
            <a:endParaRPr lang="en-US" dirty="0"/>
          </a:p>
          <a:p>
            <a:pPr lvl="1"/>
            <a:r>
              <a:rPr lang="en-US" dirty="0"/>
              <a:t>Genetic perturbations: 96h </a:t>
            </a:r>
            <a:r>
              <a:rPr lang="en-US" dirty="0">
                <a:sym typeface="Wingdings" pitchFamily="2" charset="2"/>
              </a:rPr>
              <a:t> post-infection for shRNA knockdowns and cDNA overexpression for 96h allows for enough time to ensure downstream gene expression changes can be captured</a:t>
            </a:r>
            <a:endParaRPr lang="en-US" dirty="0"/>
          </a:p>
          <a:p>
            <a:endParaRPr lang="en-US" b="1" dirty="0"/>
          </a:p>
          <a:p>
            <a:r>
              <a:rPr lang="en-US" b="1" dirty="0"/>
              <a:t>(3) Expand the Number of Cell Lines</a:t>
            </a:r>
          </a:p>
          <a:p>
            <a:r>
              <a:rPr lang="en-US" dirty="0"/>
              <a:t>Not just one cancer cell line anymore.</a:t>
            </a:r>
          </a:p>
          <a:p>
            <a:r>
              <a:rPr lang="en-US" dirty="0"/>
              <a:t>Built two key datasets:</a:t>
            </a:r>
          </a:p>
          <a:p>
            <a:pPr lvl="1"/>
            <a:r>
              <a:rPr lang="en-US" b="1" dirty="0"/>
              <a:t>Touchstone v1</a:t>
            </a:r>
            <a:r>
              <a:rPr lang="en-US" dirty="0"/>
              <a:t>: Carefully annotated subset of perturbagens tested across </a:t>
            </a:r>
            <a:r>
              <a:rPr lang="en-US" b="1" dirty="0"/>
              <a:t>9 core cell lines</a:t>
            </a:r>
            <a:r>
              <a:rPr lang="en-US" b="0" dirty="0"/>
              <a:t> (for broad biological diversity, drug responsiveness and easy growth)</a:t>
            </a:r>
            <a:endParaRPr lang="en-US" dirty="0"/>
          </a:p>
          <a:p>
            <a:pPr lvl="1"/>
            <a:r>
              <a:rPr lang="en-US" b="1" dirty="0"/>
              <a:t>Discovery v1</a:t>
            </a:r>
            <a:r>
              <a:rPr lang="en-US" dirty="0"/>
              <a:t>: Broader screen of uncharacterized compounds, tested variably in </a:t>
            </a:r>
            <a:r>
              <a:rPr lang="en-US" b="1" dirty="0"/>
              <a:t>3–77 cell lines</a:t>
            </a:r>
            <a:endParaRPr lang="en-US" dirty="0"/>
          </a:p>
          <a:p>
            <a:r>
              <a:rPr lang="en-US" dirty="0"/>
              <a:t>These include a mix of cancer and non-cancer lines (e.g., MCF7, PC3, HeLa, HL60).</a:t>
            </a:r>
          </a:p>
          <a:p>
            <a:endParaRPr lang="en-US" b="1" dirty="0"/>
          </a:p>
          <a:p>
            <a:r>
              <a:rPr lang="en-US" b="1" dirty="0"/>
              <a:t>Outcome: CMap-L1000v1</a:t>
            </a:r>
          </a:p>
          <a:p>
            <a:r>
              <a:rPr lang="en-US" b="1" dirty="0"/>
              <a:t>1,319,138 L1000 gene expression profiles</a:t>
            </a:r>
            <a:endParaRPr lang="en-US" dirty="0"/>
          </a:p>
          <a:p>
            <a:r>
              <a:rPr lang="en-US" dirty="0"/>
              <a:t>From:</a:t>
            </a:r>
          </a:p>
          <a:p>
            <a:pPr lvl="1"/>
            <a:r>
              <a:rPr lang="en-US" b="1" dirty="0"/>
              <a:t>42,080 perturbagens</a:t>
            </a:r>
            <a:endParaRPr lang="en-US" dirty="0"/>
          </a:p>
          <a:p>
            <a:pPr lvl="1"/>
            <a:r>
              <a:rPr lang="en-US" dirty="0"/>
              <a:t>Yielding </a:t>
            </a:r>
            <a:r>
              <a:rPr lang="en-US" b="1" dirty="0"/>
              <a:t>473,647 consolidated signatures</a:t>
            </a:r>
            <a:r>
              <a:rPr lang="en-US" dirty="0"/>
              <a:t> (i.e., consensus profiles from triplicates)</a:t>
            </a:r>
          </a:p>
          <a:p>
            <a:r>
              <a:rPr lang="en-US" dirty="0"/>
              <a:t>Over </a:t>
            </a:r>
            <a:r>
              <a:rPr lang="en-US" b="1" dirty="0"/>
              <a:t>1,000x larger</a:t>
            </a:r>
            <a:r>
              <a:rPr lang="en-US" dirty="0"/>
              <a:t> than the original </a:t>
            </a:r>
            <a:r>
              <a:rPr lang="en-US" dirty="0" err="1"/>
              <a:t>CMap</a:t>
            </a:r>
            <a:r>
              <a:rPr lang="en-US" dirty="0"/>
              <a:t> (2006)</a:t>
            </a:r>
          </a:p>
          <a:p>
            <a:r>
              <a:rPr lang="en-US" dirty="0"/>
              <a:t>Available at:</a:t>
            </a:r>
          </a:p>
          <a:p>
            <a:pPr lvl="1"/>
            <a:r>
              <a:rPr lang="en-US" b="1" dirty="0"/>
              <a:t>GEO: GSE92742</a:t>
            </a:r>
            <a:endParaRPr lang="en-US" dirty="0"/>
          </a:p>
          <a:p>
            <a:pPr lvl="1"/>
            <a:r>
              <a:rPr lang="en-US" b="1" dirty="0"/>
              <a:t>CLUE platform: </a:t>
            </a:r>
            <a:r>
              <a:rPr lang="en-US" b="1" dirty="0">
                <a:hlinkClick r:id="rId3"/>
              </a:rPr>
              <a:t>https://clue.io</a:t>
            </a:r>
            <a:endParaRPr lang="en-US" dirty="0"/>
          </a:p>
          <a:p>
            <a:endParaRPr lang="en-US" b="1" dirty="0"/>
          </a:p>
          <a:p>
            <a:r>
              <a:rPr lang="en-US" b="1" dirty="0"/>
              <a:t>Why Did They Do This?</a:t>
            </a:r>
          </a:p>
          <a:p>
            <a:r>
              <a:rPr lang="en-US" dirty="0"/>
              <a:t>Once they proved L1000 is reliable, they used it to </a:t>
            </a:r>
            <a:r>
              <a:rPr lang="en-US" b="1" dirty="0"/>
              <a:t>build a massive, searchable library</a:t>
            </a:r>
            <a:r>
              <a:rPr lang="en-US" dirty="0"/>
              <a:t> of how thousands of perturbations (drugs, genes, etc.) affect gene expression.</a:t>
            </a:r>
          </a:p>
          <a:p>
            <a:r>
              <a:rPr lang="en-US" dirty="0"/>
              <a:t>This enables:</a:t>
            </a:r>
          </a:p>
          <a:p>
            <a:pPr lvl="1"/>
            <a:r>
              <a:rPr lang="en-US" dirty="0"/>
              <a:t>MOA (mechanism of action) discovery</a:t>
            </a:r>
          </a:p>
          <a:p>
            <a:pPr lvl="1"/>
            <a:r>
              <a:rPr lang="en-US" dirty="0"/>
              <a:t>Drug repurposing</a:t>
            </a:r>
          </a:p>
          <a:p>
            <a:pPr lvl="1"/>
            <a:r>
              <a:rPr lang="en-US" dirty="0"/>
              <a:t>Resistance signature analysis (e.g., Figure 7)</a:t>
            </a:r>
          </a:p>
          <a:p>
            <a:pPr lvl="1"/>
            <a:r>
              <a:rPr lang="en-US" dirty="0"/>
              <a:t>Similarity queries (which genes/drugs yield similar signatures?)</a:t>
            </a:r>
          </a:p>
        </p:txBody>
      </p:sp>
      <p:sp>
        <p:nvSpPr>
          <p:cNvPr id="4" name="Slide Number Placeholder 3"/>
          <p:cNvSpPr>
            <a:spLocks noGrp="1"/>
          </p:cNvSpPr>
          <p:nvPr>
            <p:ph type="sldNum" sz="quarter" idx="5"/>
          </p:nvPr>
        </p:nvSpPr>
        <p:spPr/>
        <p:txBody>
          <a:bodyPr/>
          <a:lstStyle/>
          <a:p>
            <a:fld id="{1284D963-256F-6041-A8BB-73E61FABEAAA}" type="slidenum">
              <a:rPr lang="en-US" smtClean="0"/>
              <a:t>9</a:t>
            </a:fld>
            <a:endParaRPr lang="en-US"/>
          </a:p>
        </p:txBody>
      </p:sp>
    </p:spTree>
    <p:extLst>
      <p:ext uri="{BB962C8B-B14F-4D97-AF65-F5344CB8AC3E}">
        <p14:creationId xmlns:p14="http://schemas.microsoft.com/office/powerpoint/2010/main" val="41096741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Briefly discuss different cancer cell lines here and the differences to explain the limitations – colon cancer cell lines</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1284D963-256F-6041-A8BB-73E61FABEAAA}" type="slidenum">
              <a:rPr lang="en-US" smtClean="0"/>
              <a:t>11</a:t>
            </a:fld>
            <a:endParaRPr lang="en-US"/>
          </a:p>
        </p:txBody>
      </p:sp>
    </p:spTree>
    <p:extLst>
      <p:ext uri="{BB962C8B-B14F-4D97-AF65-F5344CB8AC3E}">
        <p14:creationId xmlns:p14="http://schemas.microsoft.com/office/powerpoint/2010/main" val="2076953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Pancreatic cancer cell lines</a:t>
            </a:r>
          </a:p>
          <a:p>
            <a:endParaRPr lang="en-US" dirty="0"/>
          </a:p>
        </p:txBody>
      </p:sp>
      <p:sp>
        <p:nvSpPr>
          <p:cNvPr id="4" name="Slide Number Placeholder 3"/>
          <p:cNvSpPr>
            <a:spLocks noGrp="1"/>
          </p:cNvSpPr>
          <p:nvPr>
            <p:ph type="sldNum" sz="quarter" idx="5"/>
          </p:nvPr>
        </p:nvSpPr>
        <p:spPr/>
        <p:txBody>
          <a:bodyPr/>
          <a:lstStyle/>
          <a:p>
            <a:fld id="{1284D963-256F-6041-A8BB-73E61FABEAAA}" type="slidenum">
              <a:rPr lang="en-US" smtClean="0"/>
              <a:t>15</a:t>
            </a:fld>
            <a:endParaRPr lang="en-US"/>
          </a:p>
        </p:txBody>
      </p:sp>
    </p:spTree>
    <p:extLst>
      <p:ext uri="{BB962C8B-B14F-4D97-AF65-F5344CB8AC3E}">
        <p14:creationId xmlns:p14="http://schemas.microsoft.com/office/powerpoint/2010/main" val="37179833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F1356-B357-960A-1492-A180A1C46DA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019B483-2A71-8B69-D215-40CDB300A4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84573F1-832E-972E-FE8F-FC31D4CF7EAD}"/>
              </a:ext>
            </a:extLst>
          </p:cNvPr>
          <p:cNvSpPr>
            <a:spLocks noGrp="1"/>
          </p:cNvSpPr>
          <p:nvPr>
            <p:ph type="dt" sz="half" idx="10"/>
          </p:nvPr>
        </p:nvSpPr>
        <p:spPr/>
        <p:txBody>
          <a:bodyPr/>
          <a:lstStyle/>
          <a:p>
            <a:fld id="{4B791D9E-B113-3249-ABE0-7EE70B64B271}" type="datetimeFigureOut">
              <a:rPr lang="en-US" smtClean="0"/>
              <a:t>8/26/25</a:t>
            </a:fld>
            <a:endParaRPr lang="en-US"/>
          </a:p>
        </p:txBody>
      </p:sp>
      <p:sp>
        <p:nvSpPr>
          <p:cNvPr id="5" name="Footer Placeholder 4">
            <a:extLst>
              <a:ext uri="{FF2B5EF4-FFF2-40B4-BE49-F238E27FC236}">
                <a16:creationId xmlns:a16="http://schemas.microsoft.com/office/drawing/2014/main" id="{20F2A098-E3A3-2707-22F0-C9ADA558FC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5DE15C-D3B0-DC93-F5BC-082F064DC3DA}"/>
              </a:ext>
            </a:extLst>
          </p:cNvPr>
          <p:cNvSpPr>
            <a:spLocks noGrp="1"/>
          </p:cNvSpPr>
          <p:nvPr>
            <p:ph type="sldNum" sz="quarter" idx="12"/>
          </p:nvPr>
        </p:nvSpPr>
        <p:spPr/>
        <p:txBody>
          <a:bodyPr/>
          <a:lstStyle/>
          <a:p>
            <a:fld id="{ACE91909-6753-9040-BF8F-DDC8D444914A}" type="slidenum">
              <a:rPr lang="en-US" smtClean="0"/>
              <a:t>‹#›</a:t>
            </a:fld>
            <a:endParaRPr lang="en-US"/>
          </a:p>
        </p:txBody>
      </p:sp>
    </p:spTree>
    <p:extLst>
      <p:ext uri="{BB962C8B-B14F-4D97-AF65-F5344CB8AC3E}">
        <p14:creationId xmlns:p14="http://schemas.microsoft.com/office/powerpoint/2010/main" val="732750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4727A-ED68-3170-3DD9-15CC1694813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10FE66-63D0-A4D6-E5E5-211AE5FA3D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397005-E4D4-ED1B-5E6D-2FD656158D31}"/>
              </a:ext>
            </a:extLst>
          </p:cNvPr>
          <p:cNvSpPr>
            <a:spLocks noGrp="1"/>
          </p:cNvSpPr>
          <p:nvPr>
            <p:ph type="dt" sz="half" idx="10"/>
          </p:nvPr>
        </p:nvSpPr>
        <p:spPr/>
        <p:txBody>
          <a:bodyPr/>
          <a:lstStyle/>
          <a:p>
            <a:fld id="{4B791D9E-B113-3249-ABE0-7EE70B64B271}" type="datetimeFigureOut">
              <a:rPr lang="en-US" smtClean="0"/>
              <a:t>8/26/25</a:t>
            </a:fld>
            <a:endParaRPr lang="en-US"/>
          </a:p>
        </p:txBody>
      </p:sp>
      <p:sp>
        <p:nvSpPr>
          <p:cNvPr id="5" name="Footer Placeholder 4">
            <a:extLst>
              <a:ext uri="{FF2B5EF4-FFF2-40B4-BE49-F238E27FC236}">
                <a16:creationId xmlns:a16="http://schemas.microsoft.com/office/drawing/2014/main" id="{2C91CFA8-EAE8-E9FA-C46E-C5CE58E643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07EE7A-5398-0E39-727B-AC3E4D8047C5}"/>
              </a:ext>
            </a:extLst>
          </p:cNvPr>
          <p:cNvSpPr>
            <a:spLocks noGrp="1"/>
          </p:cNvSpPr>
          <p:nvPr>
            <p:ph type="sldNum" sz="quarter" idx="12"/>
          </p:nvPr>
        </p:nvSpPr>
        <p:spPr/>
        <p:txBody>
          <a:bodyPr/>
          <a:lstStyle/>
          <a:p>
            <a:fld id="{ACE91909-6753-9040-BF8F-DDC8D444914A}" type="slidenum">
              <a:rPr lang="en-US" smtClean="0"/>
              <a:t>‹#›</a:t>
            </a:fld>
            <a:endParaRPr lang="en-US"/>
          </a:p>
        </p:txBody>
      </p:sp>
    </p:spTree>
    <p:extLst>
      <p:ext uri="{BB962C8B-B14F-4D97-AF65-F5344CB8AC3E}">
        <p14:creationId xmlns:p14="http://schemas.microsoft.com/office/powerpoint/2010/main" val="20734406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B16FD8-02AF-DBFC-FC95-7043B1EA89B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182CF7-FFCC-3EFE-987C-74915A24264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7C7B4D-9C1D-17A0-5EBA-A93ED7FB2729}"/>
              </a:ext>
            </a:extLst>
          </p:cNvPr>
          <p:cNvSpPr>
            <a:spLocks noGrp="1"/>
          </p:cNvSpPr>
          <p:nvPr>
            <p:ph type="dt" sz="half" idx="10"/>
          </p:nvPr>
        </p:nvSpPr>
        <p:spPr/>
        <p:txBody>
          <a:bodyPr/>
          <a:lstStyle/>
          <a:p>
            <a:fld id="{4B791D9E-B113-3249-ABE0-7EE70B64B271}" type="datetimeFigureOut">
              <a:rPr lang="en-US" smtClean="0"/>
              <a:t>8/26/25</a:t>
            </a:fld>
            <a:endParaRPr lang="en-US"/>
          </a:p>
        </p:txBody>
      </p:sp>
      <p:sp>
        <p:nvSpPr>
          <p:cNvPr id="5" name="Footer Placeholder 4">
            <a:extLst>
              <a:ext uri="{FF2B5EF4-FFF2-40B4-BE49-F238E27FC236}">
                <a16:creationId xmlns:a16="http://schemas.microsoft.com/office/drawing/2014/main" id="{E6060EFD-283A-3789-3523-16AEB85858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035350-88E8-2A67-16F5-6DC30F391A46}"/>
              </a:ext>
            </a:extLst>
          </p:cNvPr>
          <p:cNvSpPr>
            <a:spLocks noGrp="1"/>
          </p:cNvSpPr>
          <p:nvPr>
            <p:ph type="sldNum" sz="quarter" idx="12"/>
          </p:nvPr>
        </p:nvSpPr>
        <p:spPr/>
        <p:txBody>
          <a:bodyPr/>
          <a:lstStyle/>
          <a:p>
            <a:fld id="{ACE91909-6753-9040-BF8F-DDC8D444914A}" type="slidenum">
              <a:rPr lang="en-US" smtClean="0"/>
              <a:t>‹#›</a:t>
            </a:fld>
            <a:endParaRPr lang="en-US"/>
          </a:p>
        </p:txBody>
      </p:sp>
    </p:spTree>
    <p:extLst>
      <p:ext uri="{BB962C8B-B14F-4D97-AF65-F5344CB8AC3E}">
        <p14:creationId xmlns:p14="http://schemas.microsoft.com/office/powerpoint/2010/main" val="174641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89A78-EB41-D152-0A60-64CEB4E77C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942E8D-73DA-897B-C72B-2AEC0A2C63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D30802-CCD2-3D2F-28BF-7D501D906FE2}"/>
              </a:ext>
            </a:extLst>
          </p:cNvPr>
          <p:cNvSpPr>
            <a:spLocks noGrp="1"/>
          </p:cNvSpPr>
          <p:nvPr>
            <p:ph type="dt" sz="half" idx="10"/>
          </p:nvPr>
        </p:nvSpPr>
        <p:spPr/>
        <p:txBody>
          <a:bodyPr/>
          <a:lstStyle/>
          <a:p>
            <a:fld id="{4B791D9E-B113-3249-ABE0-7EE70B64B271}" type="datetimeFigureOut">
              <a:rPr lang="en-US" smtClean="0"/>
              <a:t>8/26/25</a:t>
            </a:fld>
            <a:endParaRPr lang="en-US"/>
          </a:p>
        </p:txBody>
      </p:sp>
      <p:sp>
        <p:nvSpPr>
          <p:cNvPr id="5" name="Footer Placeholder 4">
            <a:extLst>
              <a:ext uri="{FF2B5EF4-FFF2-40B4-BE49-F238E27FC236}">
                <a16:creationId xmlns:a16="http://schemas.microsoft.com/office/drawing/2014/main" id="{AE1F07F8-9DD1-D168-BD99-0C97E71813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8CE4A0-DF01-56EF-C521-68F86D2E2974}"/>
              </a:ext>
            </a:extLst>
          </p:cNvPr>
          <p:cNvSpPr>
            <a:spLocks noGrp="1"/>
          </p:cNvSpPr>
          <p:nvPr>
            <p:ph type="sldNum" sz="quarter" idx="12"/>
          </p:nvPr>
        </p:nvSpPr>
        <p:spPr/>
        <p:txBody>
          <a:bodyPr/>
          <a:lstStyle/>
          <a:p>
            <a:fld id="{ACE91909-6753-9040-BF8F-DDC8D444914A}" type="slidenum">
              <a:rPr lang="en-US" smtClean="0"/>
              <a:t>‹#›</a:t>
            </a:fld>
            <a:endParaRPr lang="en-US"/>
          </a:p>
        </p:txBody>
      </p:sp>
    </p:spTree>
    <p:extLst>
      <p:ext uri="{BB962C8B-B14F-4D97-AF65-F5344CB8AC3E}">
        <p14:creationId xmlns:p14="http://schemas.microsoft.com/office/powerpoint/2010/main" val="9316915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1EB29-1306-CC0F-0532-F0321D8A83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3AE6C7-09DB-A596-A681-D8BA701E222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C8C0552-F4D7-AA49-677E-64C93781149D}"/>
              </a:ext>
            </a:extLst>
          </p:cNvPr>
          <p:cNvSpPr>
            <a:spLocks noGrp="1"/>
          </p:cNvSpPr>
          <p:nvPr>
            <p:ph type="dt" sz="half" idx="10"/>
          </p:nvPr>
        </p:nvSpPr>
        <p:spPr/>
        <p:txBody>
          <a:bodyPr/>
          <a:lstStyle/>
          <a:p>
            <a:fld id="{4B791D9E-B113-3249-ABE0-7EE70B64B271}" type="datetimeFigureOut">
              <a:rPr lang="en-US" smtClean="0"/>
              <a:t>8/26/25</a:t>
            </a:fld>
            <a:endParaRPr lang="en-US"/>
          </a:p>
        </p:txBody>
      </p:sp>
      <p:sp>
        <p:nvSpPr>
          <p:cNvPr id="5" name="Footer Placeholder 4">
            <a:extLst>
              <a:ext uri="{FF2B5EF4-FFF2-40B4-BE49-F238E27FC236}">
                <a16:creationId xmlns:a16="http://schemas.microsoft.com/office/drawing/2014/main" id="{D4EEE34D-4C6C-6FE5-8C02-AF54A03F39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5CF30B-AFD6-01E6-B0F5-CC4764ED2683}"/>
              </a:ext>
            </a:extLst>
          </p:cNvPr>
          <p:cNvSpPr>
            <a:spLocks noGrp="1"/>
          </p:cNvSpPr>
          <p:nvPr>
            <p:ph type="sldNum" sz="quarter" idx="12"/>
          </p:nvPr>
        </p:nvSpPr>
        <p:spPr/>
        <p:txBody>
          <a:bodyPr/>
          <a:lstStyle/>
          <a:p>
            <a:fld id="{ACE91909-6753-9040-BF8F-DDC8D444914A}" type="slidenum">
              <a:rPr lang="en-US" smtClean="0"/>
              <a:t>‹#›</a:t>
            </a:fld>
            <a:endParaRPr lang="en-US"/>
          </a:p>
        </p:txBody>
      </p:sp>
    </p:spTree>
    <p:extLst>
      <p:ext uri="{BB962C8B-B14F-4D97-AF65-F5344CB8AC3E}">
        <p14:creationId xmlns:p14="http://schemas.microsoft.com/office/powerpoint/2010/main" val="2146699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DEAC0-F9A2-6F06-919C-42E82ABB4E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51717D-9FAF-50AA-95E1-9C277EFB7F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4851E37-EFD2-4786-EE2D-D01A11EFB07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8770994-F032-F750-1D86-95DE1E04816B}"/>
              </a:ext>
            </a:extLst>
          </p:cNvPr>
          <p:cNvSpPr>
            <a:spLocks noGrp="1"/>
          </p:cNvSpPr>
          <p:nvPr>
            <p:ph type="dt" sz="half" idx="10"/>
          </p:nvPr>
        </p:nvSpPr>
        <p:spPr/>
        <p:txBody>
          <a:bodyPr/>
          <a:lstStyle/>
          <a:p>
            <a:fld id="{4B791D9E-B113-3249-ABE0-7EE70B64B271}" type="datetimeFigureOut">
              <a:rPr lang="en-US" smtClean="0"/>
              <a:t>8/26/25</a:t>
            </a:fld>
            <a:endParaRPr lang="en-US"/>
          </a:p>
        </p:txBody>
      </p:sp>
      <p:sp>
        <p:nvSpPr>
          <p:cNvPr id="6" name="Footer Placeholder 5">
            <a:extLst>
              <a:ext uri="{FF2B5EF4-FFF2-40B4-BE49-F238E27FC236}">
                <a16:creationId xmlns:a16="http://schemas.microsoft.com/office/drawing/2014/main" id="{0203060A-E362-8EB9-82C9-4C22B44292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B0AE5F-11A2-DB1F-D36F-591C334A1AA3}"/>
              </a:ext>
            </a:extLst>
          </p:cNvPr>
          <p:cNvSpPr>
            <a:spLocks noGrp="1"/>
          </p:cNvSpPr>
          <p:nvPr>
            <p:ph type="sldNum" sz="quarter" idx="12"/>
          </p:nvPr>
        </p:nvSpPr>
        <p:spPr/>
        <p:txBody>
          <a:bodyPr/>
          <a:lstStyle/>
          <a:p>
            <a:fld id="{ACE91909-6753-9040-BF8F-DDC8D444914A}" type="slidenum">
              <a:rPr lang="en-US" smtClean="0"/>
              <a:t>‹#›</a:t>
            </a:fld>
            <a:endParaRPr lang="en-US"/>
          </a:p>
        </p:txBody>
      </p:sp>
    </p:spTree>
    <p:extLst>
      <p:ext uri="{BB962C8B-B14F-4D97-AF65-F5344CB8AC3E}">
        <p14:creationId xmlns:p14="http://schemas.microsoft.com/office/powerpoint/2010/main" val="35627223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8637B-A68F-3749-9553-A8298F9F7F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62AFDF-BA69-69EC-421D-9179E9E95D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6B6CA9-1CB0-7185-170D-1F822D7C52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329C06E-641B-5246-FA8D-E3D8C9BF68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86AE66-F9E8-4A46-89E4-6ECF61D642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6045F4-DFFE-42C7-2AF2-0688CB9BEAA7}"/>
              </a:ext>
            </a:extLst>
          </p:cNvPr>
          <p:cNvSpPr>
            <a:spLocks noGrp="1"/>
          </p:cNvSpPr>
          <p:nvPr>
            <p:ph type="dt" sz="half" idx="10"/>
          </p:nvPr>
        </p:nvSpPr>
        <p:spPr/>
        <p:txBody>
          <a:bodyPr/>
          <a:lstStyle/>
          <a:p>
            <a:fld id="{4B791D9E-B113-3249-ABE0-7EE70B64B271}" type="datetimeFigureOut">
              <a:rPr lang="en-US" smtClean="0"/>
              <a:t>8/26/25</a:t>
            </a:fld>
            <a:endParaRPr lang="en-US"/>
          </a:p>
        </p:txBody>
      </p:sp>
      <p:sp>
        <p:nvSpPr>
          <p:cNvPr id="8" name="Footer Placeholder 7">
            <a:extLst>
              <a:ext uri="{FF2B5EF4-FFF2-40B4-BE49-F238E27FC236}">
                <a16:creationId xmlns:a16="http://schemas.microsoft.com/office/drawing/2014/main" id="{BC07EDE3-4843-05E9-D486-A2BB12DF6A5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323ADD-1E0F-7A58-FB8B-5093E7CFA0CA}"/>
              </a:ext>
            </a:extLst>
          </p:cNvPr>
          <p:cNvSpPr>
            <a:spLocks noGrp="1"/>
          </p:cNvSpPr>
          <p:nvPr>
            <p:ph type="sldNum" sz="quarter" idx="12"/>
          </p:nvPr>
        </p:nvSpPr>
        <p:spPr/>
        <p:txBody>
          <a:bodyPr/>
          <a:lstStyle/>
          <a:p>
            <a:fld id="{ACE91909-6753-9040-BF8F-DDC8D444914A}" type="slidenum">
              <a:rPr lang="en-US" smtClean="0"/>
              <a:t>‹#›</a:t>
            </a:fld>
            <a:endParaRPr lang="en-US"/>
          </a:p>
        </p:txBody>
      </p:sp>
    </p:spTree>
    <p:extLst>
      <p:ext uri="{BB962C8B-B14F-4D97-AF65-F5344CB8AC3E}">
        <p14:creationId xmlns:p14="http://schemas.microsoft.com/office/powerpoint/2010/main" val="1508635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6E6C5-6715-EF36-FF65-CEAF7DDD34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4CE9669-9722-FDBB-E5D6-D3730FE42B39}"/>
              </a:ext>
            </a:extLst>
          </p:cNvPr>
          <p:cNvSpPr>
            <a:spLocks noGrp="1"/>
          </p:cNvSpPr>
          <p:nvPr>
            <p:ph type="dt" sz="half" idx="10"/>
          </p:nvPr>
        </p:nvSpPr>
        <p:spPr/>
        <p:txBody>
          <a:bodyPr/>
          <a:lstStyle/>
          <a:p>
            <a:fld id="{4B791D9E-B113-3249-ABE0-7EE70B64B271}" type="datetimeFigureOut">
              <a:rPr lang="en-US" smtClean="0"/>
              <a:t>8/26/25</a:t>
            </a:fld>
            <a:endParaRPr lang="en-US"/>
          </a:p>
        </p:txBody>
      </p:sp>
      <p:sp>
        <p:nvSpPr>
          <p:cNvPr id="4" name="Footer Placeholder 3">
            <a:extLst>
              <a:ext uri="{FF2B5EF4-FFF2-40B4-BE49-F238E27FC236}">
                <a16:creationId xmlns:a16="http://schemas.microsoft.com/office/drawing/2014/main" id="{8CB2D636-5F1B-6AE2-E487-C8FDC04F683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34D474F-9114-AB90-B077-CFF0BD4251D2}"/>
              </a:ext>
            </a:extLst>
          </p:cNvPr>
          <p:cNvSpPr>
            <a:spLocks noGrp="1"/>
          </p:cNvSpPr>
          <p:nvPr>
            <p:ph type="sldNum" sz="quarter" idx="12"/>
          </p:nvPr>
        </p:nvSpPr>
        <p:spPr/>
        <p:txBody>
          <a:bodyPr/>
          <a:lstStyle/>
          <a:p>
            <a:fld id="{ACE91909-6753-9040-BF8F-DDC8D444914A}" type="slidenum">
              <a:rPr lang="en-US" smtClean="0"/>
              <a:t>‹#›</a:t>
            </a:fld>
            <a:endParaRPr lang="en-US"/>
          </a:p>
        </p:txBody>
      </p:sp>
    </p:spTree>
    <p:extLst>
      <p:ext uri="{BB962C8B-B14F-4D97-AF65-F5344CB8AC3E}">
        <p14:creationId xmlns:p14="http://schemas.microsoft.com/office/powerpoint/2010/main" val="667957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4C88FB-E9D8-4397-35A0-679924CF3337}"/>
              </a:ext>
            </a:extLst>
          </p:cNvPr>
          <p:cNvSpPr>
            <a:spLocks noGrp="1"/>
          </p:cNvSpPr>
          <p:nvPr>
            <p:ph type="dt" sz="half" idx="10"/>
          </p:nvPr>
        </p:nvSpPr>
        <p:spPr/>
        <p:txBody>
          <a:bodyPr/>
          <a:lstStyle/>
          <a:p>
            <a:fld id="{4B791D9E-B113-3249-ABE0-7EE70B64B271}" type="datetimeFigureOut">
              <a:rPr lang="en-US" smtClean="0"/>
              <a:t>8/26/25</a:t>
            </a:fld>
            <a:endParaRPr lang="en-US"/>
          </a:p>
        </p:txBody>
      </p:sp>
      <p:sp>
        <p:nvSpPr>
          <p:cNvPr id="3" name="Footer Placeholder 2">
            <a:extLst>
              <a:ext uri="{FF2B5EF4-FFF2-40B4-BE49-F238E27FC236}">
                <a16:creationId xmlns:a16="http://schemas.microsoft.com/office/drawing/2014/main" id="{9340940F-FF00-9142-68EE-A48677CF3DF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801AD0C-D9CC-2A49-D647-0FCEDD72362D}"/>
              </a:ext>
            </a:extLst>
          </p:cNvPr>
          <p:cNvSpPr>
            <a:spLocks noGrp="1"/>
          </p:cNvSpPr>
          <p:nvPr>
            <p:ph type="sldNum" sz="quarter" idx="12"/>
          </p:nvPr>
        </p:nvSpPr>
        <p:spPr/>
        <p:txBody>
          <a:bodyPr/>
          <a:lstStyle/>
          <a:p>
            <a:fld id="{ACE91909-6753-9040-BF8F-DDC8D444914A}" type="slidenum">
              <a:rPr lang="en-US" smtClean="0"/>
              <a:t>‹#›</a:t>
            </a:fld>
            <a:endParaRPr lang="en-US"/>
          </a:p>
        </p:txBody>
      </p:sp>
    </p:spTree>
    <p:extLst>
      <p:ext uri="{BB962C8B-B14F-4D97-AF65-F5344CB8AC3E}">
        <p14:creationId xmlns:p14="http://schemas.microsoft.com/office/powerpoint/2010/main" val="3297274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0E1E52-F418-A854-48E4-24CAA88BCB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1324B48-6475-F2ED-5DDB-A468DDEB68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B7B680F-3632-AE54-A9AC-3A5BA1B5FC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7A5DE8-286D-D39A-AD25-2DEC44F4C30E}"/>
              </a:ext>
            </a:extLst>
          </p:cNvPr>
          <p:cNvSpPr>
            <a:spLocks noGrp="1"/>
          </p:cNvSpPr>
          <p:nvPr>
            <p:ph type="dt" sz="half" idx="10"/>
          </p:nvPr>
        </p:nvSpPr>
        <p:spPr/>
        <p:txBody>
          <a:bodyPr/>
          <a:lstStyle/>
          <a:p>
            <a:fld id="{4B791D9E-B113-3249-ABE0-7EE70B64B271}" type="datetimeFigureOut">
              <a:rPr lang="en-US" smtClean="0"/>
              <a:t>8/26/25</a:t>
            </a:fld>
            <a:endParaRPr lang="en-US"/>
          </a:p>
        </p:txBody>
      </p:sp>
      <p:sp>
        <p:nvSpPr>
          <p:cNvPr id="6" name="Footer Placeholder 5">
            <a:extLst>
              <a:ext uri="{FF2B5EF4-FFF2-40B4-BE49-F238E27FC236}">
                <a16:creationId xmlns:a16="http://schemas.microsoft.com/office/drawing/2014/main" id="{0D43276E-83C3-E229-DF0E-9F731EEF5E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A19197-F2F2-81EC-1D85-817389134192}"/>
              </a:ext>
            </a:extLst>
          </p:cNvPr>
          <p:cNvSpPr>
            <a:spLocks noGrp="1"/>
          </p:cNvSpPr>
          <p:nvPr>
            <p:ph type="sldNum" sz="quarter" idx="12"/>
          </p:nvPr>
        </p:nvSpPr>
        <p:spPr/>
        <p:txBody>
          <a:bodyPr/>
          <a:lstStyle/>
          <a:p>
            <a:fld id="{ACE91909-6753-9040-BF8F-DDC8D444914A}" type="slidenum">
              <a:rPr lang="en-US" smtClean="0"/>
              <a:t>‹#›</a:t>
            </a:fld>
            <a:endParaRPr lang="en-US"/>
          </a:p>
        </p:txBody>
      </p:sp>
    </p:spTree>
    <p:extLst>
      <p:ext uri="{BB962C8B-B14F-4D97-AF65-F5344CB8AC3E}">
        <p14:creationId xmlns:p14="http://schemas.microsoft.com/office/powerpoint/2010/main" val="1179409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A72DC-4C4C-2A09-727B-62FCC52F6F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53FB5A2-184D-3FED-89D0-D6A3994EAA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B8A985-3FDE-C146-23CB-5D15FA1F11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F438CA-DB83-F3D7-2AD3-646424BF77FA}"/>
              </a:ext>
            </a:extLst>
          </p:cNvPr>
          <p:cNvSpPr>
            <a:spLocks noGrp="1"/>
          </p:cNvSpPr>
          <p:nvPr>
            <p:ph type="dt" sz="half" idx="10"/>
          </p:nvPr>
        </p:nvSpPr>
        <p:spPr/>
        <p:txBody>
          <a:bodyPr/>
          <a:lstStyle/>
          <a:p>
            <a:fld id="{4B791D9E-B113-3249-ABE0-7EE70B64B271}" type="datetimeFigureOut">
              <a:rPr lang="en-US" smtClean="0"/>
              <a:t>8/26/25</a:t>
            </a:fld>
            <a:endParaRPr lang="en-US"/>
          </a:p>
        </p:txBody>
      </p:sp>
      <p:sp>
        <p:nvSpPr>
          <p:cNvPr id="6" name="Footer Placeholder 5">
            <a:extLst>
              <a:ext uri="{FF2B5EF4-FFF2-40B4-BE49-F238E27FC236}">
                <a16:creationId xmlns:a16="http://schemas.microsoft.com/office/drawing/2014/main" id="{1040D6D8-D2BC-FB6F-1C0A-F67C2A9272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76EF2D-05DE-821F-1F61-A55D582632B4}"/>
              </a:ext>
            </a:extLst>
          </p:cNvPr>
          <p:cNvSpPr>
            <a:spLocks noGrp="1"/>
          </p:cNvSpPr>
          <p:nvPr>
            <p:ph type="sldNum" sz="quarter" idx="12"/>
          </p:nvPr>
        </p:nvSpPr>
        <p:spPr/>
        <p:txBody>
          <a:bodyPr/>
          <a:lstStyle/>
          <a:p>
            <a:fld id="{ACE91909-6753-9040-BF8F-DDC8D444914A}" type="slidenum">
              <a:rPr lang="en-US" smtClean="0"/>
              <a:t>‹#›</a:t>
            </a:fld>
            <a:endParaRPr lang="en-US"/>
          </a:p>
        </p:txBody>
      </p:sp>
    </p:spTree>
    <p:extLst>
      <p:ext uri="{BB962C8B-B14F-4D97-AF65-F5344CB8AC3E}">
        <p14:creationId xmlns:p14="http://schemas.microsoft.com/office/powerpoint/2010/main" val="1212526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9D69D0-EF01-9260-38C9-F89D5DED90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03FBB4-536C-206A-048A-AF573EB670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33583B-5932-9CA3-9F43-15B17D53FC4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B791D9E-B113-3249-ABE0-7EE70B64B271}" type="datetimeFigureOut">
              <a:rPr lang="en-US" smtClean="0"/>
              <a:t>8/26/25</a:t>
            </a:fld>
            <a:endParaRPr lang="en-US"/>
          </a:p>
        </p:txBody>
      </p:sp>
      <p:sp>
        <p:nvSpPr>
          <p:cNvPr id="5" name="Footer Placeholder 4">
            <a:extLst>
              <a:ext uri="{FF2B5EF4-FFF2-40B4-BE49-F238E27FC236}">
                <a16:creationId xmlns:a16="http://schemas.microsoft.com/office/drawing/2014/main" id="{D728EA8D-1119-B07E-41F8-AEE343026B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79B7174-778E-0A05-5E42-FF50D688E4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CE91909-6753-9040-BF8F-DDC8D444914A}" type="slidenum">
              <a:rPr lang="en-US" smtClean="0"/>
              <a:t>‹#›</a:t>
            </a:fld>
            <a:endParaRPr lang="en-US"/>
          </a:p>
        </p:txBody>
      </p:sp>
    </p:spTree>
    <p:extLst>
      <p:ext uri="{BB962C8B-B14F-4D97-AF65-F5344CB8AC3E}">
        <p14:creationId xmlns:p14="http://schemas.microsoft.com/office/powerpoint/2010/main" val="37269916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doi.org/10.1038/oncsis.2013.35"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doi.org/10.1038/oncsis.2013.35"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www.culturecollections.org.uk/nop/product/gp2d#:~:text=GP2d%20has%20been%20established%20from,old%20female%20at%20surgical%20resection"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png"/><Relationship Id="rId7" Type="http://schemas.openxmlformats.org/officeDocument/2006/relationships/hyperlink" Target="https://online.lexi.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go.drugbank.com/drugs/DB11718" TargetMode="External"/><Relationship Id="rId5" Type="http://schemas.openxmlformats.org/officeDocument/2006/relationships/hyperlink" Target="https://go.drugbank.com/drugs/DB08912" TargetMode="External"/><Relationship Id="rId4" Type="http://schemas.openxmlformats.org/officeDocument/2006/relationships/hyperlink" Target="https://go.drugbank.com/drugs/DB08881" TargetMode="Externa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lincsproject.org/LINCS/about"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10072-943C-201A-D3A6-6D92ABD4B67B}"/>
              </a:ext>
            </a:extLst>
          </p:cNvPr>
          <p:cNvSpPr>
            <a:spLocks noGrp="1"/>
          </p:cNvSpPr>
          <p:nvPr>
            <p:ph type="ctrTitle"/>
          </p:nvPr>
        </p:nvSpPr>
        <p:spPr/>
        <p:txBody>
          <a:bodyPr/>
          <a:lstStyle/>
          <a:p>
            <a:r>
              <a:rPr lang="en-US" dirty="0"/>
              <a:t>HER3 knockdown gene expressions</a:t>
            </a:r>
          </a:p>
        </p:txBody>
      </p:sp>
      <p:sp>
        <p:nvSpPr>
          <p:cNvPr id="3" name="Subtitle 2">
            <a:extLst>
              <a:ext uri="{FF2B5EF4-FFF2-40B4-BE49-F238E27FC236}">
                <a16:creationId xmlns:a16="http://schemas.microsoft.com/office/drawing/2014/main" id="{7F6C9901-0B21-37E7-2498-93AA5FA3622E}"/>
              </a:ext>
            </a:extLst>
          </p:cNvPr>
          <p:cNvSpPr>
            <a:spLocks noGrp="1"/>
          </p:cNvSpPr>
          <p:nvPr>
            <p:ph type="subTitle" idx="1"/>
          </p:nvPr>
        </p:nvSpPr>
        <p:spPr/>
        <p:txBody>
          <a:bodyPr>
            <a:normAutofit/>
          </a:bodyPr>
          <a:lstStyle/>
          <a:p>
            <a:pPr marL="342900" indent="-342900" algn="l">
              <a:buFontTx/>
              <a:buChar char="-"/>
            </a:pPr>
            <a:r>
              <a:rPr lang="en-US" dirty="0"/>
              <a:t>BRAF inhibitors review</a:t>
            </a:r>
          </a:p>
          <a:p>
            <a:pPr marL="342900" indent="-342900" algn="l">
              <a:buFontTx/>
              <a:buChar char="-"/>
            </a:pPr>
            <a:r>
              <a:rPr lang="en-US" dirty="0"/>
              <a:t>Colon cancer cells used in LINCS</a:t>
            </a:r>
          </a:p>
          <a:p>
            <a:pPr marL="342900" indent="-342900" algn="l">
              <a:buFontTx/>
              <a:buChar char="-"/>
            </a:pPr>
            <a:r>
              <a:rPr lang="en-US" dirty="0"/>
              <a:t>Databases review</a:t>
            </a:r>
          </a:p>
        </p:txBody>
      </p:sp>
      <p:sp>
        <p:nvSpPr>
          <p:cNvPr id="4" name="Subtitle 2">
            <a:extLst>
              <a:ext uri="{FF2B5EF4-FFF2-40B4-BE49-F238E27FC236}">
                <a16:creationId xmlns:a16="http://schemas.microsoft.com/office/drawing/2014/main" id="{B2069C7F-BE50-DB5F-5CED-9754B965B021}"/>
              </a:ext>
            </a:extLst>
          </p:cNvPr>
          <p:cNvSpPr txBox="1">
            <a:spLocks/>
          </p:cNvSpPr>
          <p:nvPr/>
        </p:nvSpPr>
        <p:spPr>
          <a:xfrm>
            <a:off x="0" y="5780313"/>
            <a:ext cx="6768048" cy="1129082"/>
          </a:xfrm>
          <a:prstGeom prst="rect">
            <a:avLst/>
          </a:prstGeom>
          <a:noFill/>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dirty="0"/>
              <a:t>Rachel Liu, 1</a:t>
            </a:r>
            <a:r>
              <a:rPr lang="en-US" sz="1800" baseline="30000" dirty="0"/>
              <a:t>st</a:t>
            </a:r>
            <a:r>
              <a:rPr lang="en-US" sz="1800" dirty="0"/>
              <a:t> year BSTP</a:t>
            </a:r>
          </a:p>
          <a:p>
            <a:pPr algn="l"/>
            <a:r>
              <a:rPr lang="en-US" sz="1800" dirty="0"/>
              <a:t>Rotation 1, August 2025</a:t>
            </a:r>
          </a:p>
          <a:p>
            <a:pPr algn="l"/>
            <a:r>
              <a:rPr lang="en-US" sz="1800" dirty="0"/>
              <a:t>Dr. Rui Wang’s Lab</a:t>
            </a:r>
          </a:p>
        </p:txBody>
      </p:sp>
    </p:spTree>
    <p:extLst>
      <p:ext uri="{BB962C8B-B14F-4D97-AF65-F5344CB8AC3E}">
        <p14:creationId xmlns:p14="http://schemas.microsoft.com/office/powerpoint/2010/main" val="11141007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BADB1-5490-33BD-59E1-48AEEC9CF1FC}"/>
              </a:ext>
            </a:extLst>
          </p:cNvPr>
          <p:cNvSpPr>
            <a:spLocks noGrp="1"/>
          </p:cNvSpPr>
          <p:nvPr>
            <p:ph type="title"/>
          </p:nvPr>
        </p:nvSpPr>
        <p:spPr/>
        <p:txBody>
          <a:bodyPr/>
          <a:lstStyle/>
          <a:p>
            <a:r>
              <a:rPr lang="en-US" dirty="0"/>
              <a:t>Colon Cancer Cell Lines</a:t>
            </a:r>
          </a:p>
        </p:txBody>
      </p:sp>
      <p:sp>
        <p:nvSpPr>
          <p:cNvPr id="3" name="Text Placeholder 2">
            <a:extLst>
              <a:ext uri="{FF2B5EF4-FFF2-40B4-BE49-F238E27FC236}">
                <a16:creationId xmlns:a16="http://schemas.microsoft.com/office/drawing/2014/main" id="{EEB5EE8B-1943-4DB6-4F5C-BB7A1DC1919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7648009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58E6B-CBB8-B2E3-73D1-1B633FABF18E}"/>
              </a:ext>
            </a:extLst>
          </p:cNvPr>
          <p:cNvSpPr>
            <a:spLocks noGrp="1"/>
          </p:cNvSpPr>
          <p:nvPr>
            <p:ph type="title"/>
          </p:nvPr>
        </p:nvSpPr>
        <p:spPr/>
        <p:txBody>
          <a:bodyPr/>
          <a:lstStyle/>
          <a:p>
            <a:endParaRPr lang="en-US" dirty="0"/>
          </a:p>
        </p:txBody>
      </p:sp>
      <p:pic>
        <p:nvPicPr>
          <p:cNvPr id="8" name="Content Placeholder 7" descr="A collage of cells with white text&#10;&#10;AI-generated content may be incorrect.">
            <a:extLst>
              <a:ext uri="{FF2B5EF4-FFF2-40B4-BE49-F238E27FC236}">
                <a16:creationId xmlns:a16="http://schemas.microsoft.com/office/drawing/2014/main" id="{379B6CF5-29D9-AA30-A2A9-99C00774CFC4}"/>
              </a:ext>
            </a:extLst>
          </p:cNvPr>
          <p:cNvPicPr>
            <a:picLocks noGrp="1" noChangeAspect="1"/>
          </p:cNvPicPr>
          <p:nvPr>
            <p:ph idx="1"/>
          </p:nvPr>
        </p:nvPicPr>
        <p:blipFill>
          <a:blip r:embed="rId3"/>
          <a:stretch>
            <a:fillRect/>
          </a:stretch>
        </p:blipFill>
        <p:spPr>
          <a:xfrm>
            <a:off x="2075447" y="150262"/>
            <a:ext cx="8041105" cy="6557476"/>
          </a:xfrm>
        </p:spPr>
      </p:pic>
      <p:sp>
        <p:nvSpPr>
          <p:cNvPr id="9" name="TextBox 8">
            <a:extLst>
              <a:ext uri="{FF2B5EF4-FFF2-40B4-BE49-F238E27FC236}">
                <a16:creationId xmlns:a16="http://schemas.microsoft.com/office/drawing/2014/main" id="{C9841873-11F8-A2BF-E907-B3C8BC534CD6}"/>
              </a:ext>
            </a:extLst>
          </p:cNvPr>
          <p:cNvSpPr txBox="1"/>
          <p:nvPr/>
        </p:nvSpPr>
        <p:spPr>
          <a:xfrm>
            <a:off x="0" y="6627168"/>
            <a:ext cx="11761553" cy="230832"/>
          </a:xfrm>
          <a:prstGeom prst="rect">
            <a:avLst/>
          </a:prstGeom>
          <a:noFill/>
        </p:spPr>
        <p:txBody>
          <a:bodyPr wrap="none" rtlCol="0">
            <a:spAutoFit/>
          </a:bodyPr>
          <a:lstStyle/>
          <a:p>
            <a:r>
              <a:rPr lang="en-US" sz="900" dirty="0"/>
              <a:t>1. Ahmed, D., Eide, P. W., Eilertsen, I. A., Danielsen, S. A., </a:t>
            </a:r>
            <a:r>
              <a:rPr lang="en-US" sz="900" dirty="0" err="1"/>
              <a:t>Eknæs</a:t>
            </a:r>
            <a:r>
              <a:rPr lang="en-US" sz="900" dirty="0"/>
              <a:t>, M., </a:t>
            </a:r>
            <a:r>
              <a:rPr lang="en-US" sz="900" dirty="0" err="1"/>
              <a:t>Hektoen</a:t>
            </a:r>
            <a:r>
              <a:rPr lang="en-US" sz="900" dirty="0"/>
              <a:t>, M., Lind, G. E., &amp; Lothe, R. A. (2013). Epigenetic and genetic features of 24 colon cancer cell lines. </a:t>
            </a:r>
            <a:r>
              <a:rPr lang="en-US" sz="900" i="1" dirty="0"/>
              <a:t>Oncogenesis</a:t>
            </a:r>
            <a:r>
              <a:rPr lang="en-US" sz="900" dirty="0"/>
              <a:t>, </a:t>
            </a:r>
            <a:r>
              <a:rPr lang="en-US" sz="900" i="1" dirty="0"/>
              <a:t>2</a:t>
            </a:r>
            <a:r>
              <a:rPr lang="en-US" sz="900" dirty="0"/>
              <a:t>. </a:t>
            </a:r>
            <a:r>
              <a:rPr lang="en-US" sz="900" dirty="0">
                <a:hlinkClick r:id="rId4"/>
              </a:rPr>
              <a:t>https://doi.org/10.1038/oncsis.2013.35</a:t>
            </a:r>
            <a:endParaRPr lang="en-US" sz="900" dirty="0"/>
          </a:p>
        </p:txBody>
      </p:sp>
      <p:sp>
        <p:nvSpPr>
          <p:cNvPr id="10" name="Rectangle 9">
            <a:extLst>
              <a:ext uri="{FF2B5EF4-FFF2-40B4-BE49-F238E27FC236}">
                <a16:creationId xmlns:a16="http://schemas.microsoft.com/office/drawing/2014/main" id="{49353AD0-ADD7-7C74-0A49-A8BCD76ACAD0}"/>
              </a:ext>
            </a:extLst>
          </p:cNvPr>
          <p:cNvSpPr/>
          <p:nvPr/>
        </p:nvSpPr>
        <p:spPr>
          <a:xfrm>
            <a:off x="5522495" y="1359568"/>
            <a:ext cx="2237873" cy="1227221"/>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1D9BC9E-018A-12B8-51A4-3A71F53DD130}"/>
              </a:ext>
            </a:extLst>
          </p:cNvPr>
          <p:cNvSpPr/>
          <p:nvPr/>
        </p:nvSpPr>
        <p:spPr>
          <a:xfrm>
            <a:off x="4403558" y="2586789"/>
            <a:ext cx="1118937" cy="1227221"/>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F15E458-0959-D5D0-6E20-586ACC1EBED3}"/>
              </a:ext>
            </a:extLst>
          </p:cNvPr>
          <p:cNvSpPr/>
          <p:nvPr/>
        </p:nvSpPr>
        <p:spPr>
          <a:xfrm>
            <a:off x="6669507" y="3781590"/>
            <a:ext cx="2237874" cy="1227221"/>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D05D777-CE0B-7EFF-6AE9-2212B692D295}"/>
              </a:ext>
            </a:extLst>
          </p:cNvPr>
          <p:cNvSpPr/>
          <p:nvPr/>
        </p:nvSpPr>
        <p:spPr>
          <a:xfrm>
            <a:off x="3284621" y="3789443"/>
            <a:ext cx="1118937" cy="1227221"/>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6DC7A06-29BE-5772-E73D-6ACABDB1ACE0}"/>
              </a:ext>
            </a:extLst>
          </p:cNvPr>
          <p:cNvSpPr/>
          <p:nvPr/>
        </p:nvSpPr>
        <p:spPr>
          <a:xfrm>
            <a:off x="3284621" y="5000958"/>
            <a:ext cx="1118937" cy="1227221"/>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86378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27443-988E-60C3-B555-2B966AAAAE40}"/>
              </a:ext>
            </a:extLst>
          </p:cNvPr>
          <p:cNvSpPr>
            <a:spLocks noGrp="1"/>
          </p:cNvSpPr>
          <p:nvPr>
            <p:ph type="title"/>
          </p:nvPr>
        </p:nvSpPr>
        <p:spPr/>
        <p:txBody>
          <a:bodyPr/>
          <a:lstStyle/>
          <a:p>
            <a:endParaRPr lang="en-US"/>
          </a:p>
        </p:txBody>
      </p:sp>
      <p:pic>
        <p:nvPicPr>
          <p:cNvPr id="5" name="Content Placeholder 4" descr="A screenshot of a computer&#10;&#10;AI-generated content may be incorrect.">
            <a:extLst>
              <a:ext uri="{FF2B5EF4-FFF2-40B4-BE49-F238E27FC236}">
                <a16:creationId xmlns:a16="http://schemas.microsoft.com/office/drawing/2014/main" id="{965C4997-57B2-1EAD-B35E-7656CBDC4970}"/>
              </a:ext>
            </a:extLst>
          </p:cNvPr>
          <p:cNvPicPr>
            <a:picLocks noGrp="1" noChangeAspect="1"/>
          </p:cNvPicPr>
          <p:nvPr>
            <p:ph idx="1"/>
          </p:nvPr>
        </p:nvPicPr>
        <p:blipFill>
          <a:blip r:embed="rId2"/>
          <a:stretch>
            <a:fillRect/>
          </a:stretch>
        </p:blipFill>
        <p:spPr>
          <a:xfrm>
            <a:off x="799029" y="295275"/>
            <a:ext cx="10593942" cy="6267450"/>
          </a:xfrm>
        </p:spPr>
      </p:pic>
      <p:sp>
        <p:nvSpPr>
          <p:cNvPr id="6" name="Rectangle 5">
            <a:extLst>
              <a:ext uri="{FF2B5EF4-FFF2-40B4-BE49-F238E27FC236}">
                <a16:creationId xmlns:a16="http://schemas.microsoft.com/office/drawing/2014/main" id="{C6EDABC4-2D36-61FB-58A0-3BA84BBD1CD9}"/>
              </a:ext>
            </a:extLst>
          </p:cNvPr>
          <p:cNvSpPr/>
          <p:nvPr/>
        </p:nvSpPr>
        <p:spPr>
          <a:xfrm>
            <a:off x="799029" y="1502229"/>
            <a:ext cx="10554771" cy="555171"/>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E543ED9-A4B7-2F55-BE46-2A572C242CEE}"/>
              </a:ext>
            </a:extLst>
          </p:cNvPr>
          <p:cNvSpPr/>
          <p:nvPr/>
        </p:nvSpPr>
        <p:spPr>
          <a:xfrm>
            <a:off x="799029" y="2228098"/>
            <a:ext cx="10554771" cy="366712"/>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CA5D295-F635-4B74-B6DF-AEF87D19BA1C}"/>
              </a:ext>
            </a:extLst>
          </p:cNvPr>
          <p:cNvSpPr/>
          <p:nvPr/>
        </p:nvSpPr>
        <p:spPr>
          <a:xfrm>
            <a:off x="799028" y="3491289"/>
            <a:ext cx="10554771" cy="214437"/>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FAC06CC-D1B7-A4EB-FF2A-2706C0283395}"/>
              </a:ext>
            </a:extLst>
          </p:cNvPr>
          <p:cNvSpPr/>
          <p:nvPr/>
        </p:nvSpPr>
        <p:spPr>
          <a:xfrm>
            <a:off x="799028" y="4602205"/>
            <a:ext cx="10554771" cy="565107"/>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F8DE7B4-0FCA-BFEF-742B-276319DA1D09}"/>
              </a:ext>
            </a:extLst>
          </p:cNvPr>
          <p:cNvSpPr txBox="1"/>
          <p:nvPr/>
        </p:nvSpPr>
        <p:spPr>
          <a:xfrm>
            <a:off x="0" y="6596390"/>
            <a:ext cx="11761553" cy="230832"/>
          </a:xfrm>
          <a:prstGeom prst="rect">
            <a:avLst/>
          </a:prstGeom>
          <a:noFill/>
        </p:spPr>
        <p:txBody>
          <a:bodyPr wrap="none" rtlCol="0">
            <a:spAutoFit/>
          </a:bodyPr>
          <a:lstStyle/>
          <a:p>
            <a:r>
              <a:rPr lang="en-US" sz="900" dirty="0"/>
              <a:t>1. Ahmed, D., Eide, P. W., Eilertsen, I. A., Danielsen, S. A., </a:t>
            </a:r>
            <a:r>
              <a:rPr lang="en-US" sz="900" dirty="0" err="1"/>
              <a:t>Eknæs</a:t>
            </a:r>
            <a:r>
              <a:rPr lang="en-US" sz="900" dirty="0"/>
              <a:t>, M., </a:t>
            </a:r>
            <a:r>
              <a:rPr lang="en-US" sz="900" dirty="0" err="1"/>
              <a:t>Hektoen</a:t>
            </a:r>
            <a:r>
              <a:rPr lang="en-US" sz="900" dirty="0"/>
              <a:t>, M., Lind, G. E., &amp; Lothe, R. A. (2013). Epigenetic and genetic features of 24 colon cancer cell lines. </a:t>
            </a:r>
            <a:r>
              <a:rPr lang="en-US" sz="900" i="1" dirty="0"/>
              <a:t>Oncogenesis</a:t>
            </a:r>
            <a:r>
              <a:rPr lang="en-US" sz="900" dirty="0"/>
              <a:t>, </a:t>
            </a:r>
            <a:r>
              <a:rPr lang="en-US" sz="900" i="1" dirty="0"/>
              <a:t>2</a:t>
            </a:r>
            <a:r>
              <a:rPr lang="en-US" sz="900" dirty="0"/>
              <a:t>. </a:t>
            </a:r>
            <a:r>
              <a:rPr lang="en-US" sz="900" dirty="0">
                <a:hlinkClick r:id="rId3"/>
              </a:rPr>
              <a:t>https://doi.org/10.1038/oncsis.2013.35</a:t>
            </a:r>
            <a:endParaRPr lang="en-US" sz="900" dirty="0"/>
          </a:p>
        </p:txBody>
      </p:sp>
    </p:spTree>
    <p:extLst>
      <p:ext uri="{BB962C8B-B14F-4D97-AF65-F5344CB8AC3E}">
        <p14:creationId xmlns:p14="http://schemas.microsoft.com/office/powerpoint/2010/main" val="2997103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C909E-79E9-6EE0-F074-31595C0A3CDD}"/>
              </a:ext>
            </a:extLst>
          </p:cNvPr>
          <p:cNvSpPr>
            <a:spLocks noGrp="1"/>
          </p:cNvSpPr>
          <p:nvPr>
            <p:ph type="title"/>
          </p:nvPr>
        </p:nvSpPr>
        <p:spPr/>
        <p:txBody>
          <a:bodyPr/>
          <a:lstStyle/>
          <a:p>
            <a:r>
              <a:rPr lang="en-US" dirty="0"/>
              <a:t>Less studied colon cancer cell lines</a:t>
            </a:r>
          </a:p>
        </p:txBody>
      </p:sp>
      <p:graphicFrame>
        <p:nvGraphicFramePr>
          <p:cNvPr id="5" name="Content Placeholder 4">
            <a:extLst>
              <a:ext uri="{FF2B5EF4-FFF2-40B4-BE49-F238E27FC236}">
                <a16:creationId xmlns:a16="http://schemas.microsoft.com/office/drawing/2014/main" id="{B6E21D93-FBD9-3E44-FDD8-A337C46E54A4}"/>
              </a:ext>
            </a:extLst>
          </p:cNvPr>
          <p:cNvGraphicFramePr>
            <a:graphicFrameLocks noGrp="1"/>
          </p:cNvGraphicFramePr>
          <p:nvPr>
            <p:ph idx="1"/>
          </p:nvPr>
        </p:nvGraphicFramePr>
        <p:xfrm>
          <a:off x="838200" y="1825625"/>
          <a:ext cx="10515600" cy="3388360"/>
        </p:xfrm>
        <a:graphic>
          <a:graphicData uri="http://schemas.openxmlformats.org/drawingml/2006/table">
            <a:tbl>
              <a:tblPr firstRow="1" bandRow="1">
                <a:tableStyleId>{5C22544A-7EE6-4342-B048-85BDC9FD1C3A}</a:tableStyleId>
              </a:tblPr>
              <a:tblGrid>
                <a:gridCol w="3400168">
                  <a:extLst>
                    <a:ext uri="{9D8B030D-6E8A-4147-A177-3AD203B41FA5}">
                      <a16:colId xmlns:a16="http://schemas.microsoft.com/office/drawing/2014/main" val="992915727"/>
                    </a:ext>
                  </a:extLst>
                </a:gridCol>
                <a:gridCol w="7115432">
                  <a:extLst>
                    <a:ext uri="{9D8B030D-6E8A-4147-A177-3AD203B41FA5}">
                      <a16:colId xmlns:a16="http://schemas.microsoft.com/office/drawing/2014/main" val="2000444149"/>
                    </a:ext>
                  </a:extLst>
                </a:gridCol>
              </a:tblGrid>
              <a:tr h="370840">
                <a:tc>
                  <a:txBody>
                    <a:bodyPr/>
                    <a:lstStyle/>
                    <a:p>
                      <a:r>
                        <a:rPr lang="en-US" dirty="0"/>
                        <a:t>Other Colon Cancer Cell Lines</a:t>
                      </a:r>
                    </a:p>
                  </a:txBody>
                  <a:tcPr/>
                </a:tc>
                <a:tc>
                  <a:txBody>
                    <a:bodyPr/>
                    <a:lstStyle/>
                    <a:p>
                      <a:endParaRPr lang="en-US" dirty="0"/>
                    </a:p>
                  </a:txBody>
                  <a:tcPr/>
                </a:tc>
                <a:extLst>
                  <a:ext uri="{0D108BD9-81ED-4DB2-BD59-A6C34878D82A}">
                    <a16:rowId xmlns:a16="http://schemas.microsoft.com/office/drawing/2014/main" val="251460854"/>
                  </a:ext>
                </a:extLst>
              </a:tr>
              <a:tr h="370840">
                <a:tc>
                  <a:txBody>
                    <a:bodyPr/>
                    <a:lstStyle/>
                    <a:p>
                      <a:r>
                        <a:rPr lang="en-US" dirty="0"/>
                        <a:t>SNU series (SNU4, SNU,  SNU1040)</a:t>
                      </a:r>
                    </a:p>
                  </a:txBody>
                  <a:tcPr/>
                </a:tc>
                <a:tc>
                  <a:txBody>
                    <a:bodyPr/>
                    <a:lstStyle/>
                    <a:p>
                      <a:pPr marL="285750" indent="-285750">
                        <a:buFont typeface="Arial" panose="020B0604020202020204" pitchFamily="34" charset="0"/>
                        <a:buChar char="•"/>
                      </a:pPr>
                      <a:r>
                        <a:rPr lang="en-US" dirty="0"/>
                        <a:t>Seoul National University – from Korean cancer patients since 1982</a:t>
                      </a:r>
                      <a:r>
                        <a:rPr lang="en-US" baseline="30000" dirty="0"/>
                        <a:t>1</a:t>
                      </a:r>
                      <a:endParaRPr lang="en-US" dirty="0"/>
                    </a:p>
                  </a:txBody>
                  <a:tcPr/>
                </a:tc>
                <a:extLst>
                  <a:ext uri="{0D108BD9-81ED-4DB2-BD59-A6C34878D82A}">
                    <a16:rowId xmlns:a16="http://schemas.microsoft.com/office/drawing/2014/main" val="930357587"/>
                  </a:ext>
                </a:extLst>
              </a:tr>
              <a:tr h="370840">
                <a:tc>
                  <a:txBody>
                    <a:bodyPr/>
                    <a:lstStyle/>
                    <a:p>
                      <a:r>
                        <a:rPr lang="en-US" dirty="0"/>
                        <a:t>GP2d</a:t>
                      </a:r>
                      <a:r>
                        <a:rPr lang="en-US" baseline="30000" dirty="0"/>
                        <a:t>2</a:t>
                      </a:r>
                      <a:endParaRPr lang="en-US" dirty="0"/>
                    </a:p>
                  </a:txBody>
                  <a:tcPr/>
                </a:tc>
                <a:tc>
                  <a:txBody>
                    <a:bodyPr/>
                    <a:lstStyle/>
                    <a:p>
                      <a:pPr marL="285750" indent="-285750">
                        <a:buFont typeface="Arial" panose="020B0604020202020204" pitchFamily="34" charset="0"/>
                        <a:buChar char="•"/>
                      </a:pPr>
                      <a:r>
                        <a:rPr lang="en-US" dirty="0"/>
                        <a:t>Poorly differentiated colon carcinoma from 71 </a:t>
                      </a:r>
                      <a:r>
                        <a:rPr lang="en-US" dirty="0" err="1"/>
                        <a:t>yo</a:t>
                      </a:r>
                      <a:r>
                        <a:rPr lang="en-US" dirty="0"/>
                        <a:t> female at surgical resection</a:t>
                      </a:r>
                    </a:p>
                    <a:p>
                      <a:pPr marL="285750" indent="-285750">
                        <a:buFont typeface="Arial" panose="020B0604020202020204" pitchFamily="34" charset="0"/>
                        <a:buChar char="•"/>
                      </a:pPr>
                      <a:r>
                        <a:rPr lang="en-US" dirty="0"/>
                        <a:t>Received no preoperative chemo or radiotherapy</a:t>
                      </a:r>
                    </a:p>
                    <a:p>
                      <a:pPr marL="285750" indent="-285750">
                        <a:buFont typeface="Arial" panose="020B0604020202020204" pitchFamily="34" charset="0"/>
                        <a:buChar char="•"/>
                      </a:pPr>
                      <a:r>
                        <a:rPr lang="en-US" dirty="0"/>
                        <a:t>Strong family history of colon cancer</a:t>
                      </a:r>
                    </a:p>
                    <a:p>
                      <a:pPr marL="285750" indent="-285750">
                        <a:buFont typeface="Arial" panose="020B0604020202020204" pitchFamily="34" charset="0"/>
                        <a:buChar char="•"/>
                      </a:pPr>
                      <a:r>
                        <a:rPr lang="en-US" dirty="0"/>
                        <a:t>From UK</a:t>
                      </a:r>
                    </a:p>
                    <a:p>
                      <a:pPr marL="285750" indent="-285750">
                        <a:buFont typeface="Arial" panose="020B0604020202020204" pitchFamily="34" charset="0"/>
                        <a:buChar char="•"/>
                      </a:pPr>
                      <a:r>
                        <a:rPr lang="en-US" dirty="0"/>
                        <a:t>Used for predicting modelling anticancer drug sensitivity</a:t>
                      </a:r>
                    </a:p>
                  </a:txBody>
                  <a:tcPr/>
                </a:tc>
                <a:extLst>
                  <a:ext uri="{0D108BD9-81ED-4DB2-BD59-A6C34878D82A}">
                    <a16:rowId xmlns:a16="http://schemas.microsoft.com/office/drawing/2014/main" val="1983911907"/>
                  </a:ext>
                </a:extLst>
              </a:tr>
              <a:tr h="370840">
                <a:tc>
                  <a:txBody>
                    <a:bodyPr/>
                    <a:lstStyle/>
                    <a:p>
                      <a:r>
                        <a:rPr lang="en-US" dirty="0"/>
                        <a:t>MDST8</a:t>
                      </a:r>
                      <a:r>
                        <a:rPr lang="en-US" baseline="30000" dirty="0"/>
                        <a:t>3</a:t>
                      </a:r>
                      <a:endParaRPr lang="en-US" dirty="0"/>
                    </a:p>
                  </a:txBody>
                  <a:tcPr/>
                </a:tc>
                <a:tc>
                  <a:txBody>
                    <a:bodyPr/>
                    <a:lstStyle/>
                    <a:p>
                      <a:pPr marL="285750" indent="-285750">
                        <a:buFont typeface="Arial" panose="020B0604020202020204" pitchFamily="34" charset="0"/>
                        <a:buChar char="•"/>
                      </a:pPr>
                      <a:r>
                        <a:rPr lang="en-US" dirty="0"/>
                        <a:t>From UK</a:t>
                      </a:r>
                    </a:p>
                    <a:p>
                      <a:pPr marL="285750" indent="-285750">
                        <a:buFont typeface="Arial" panose="020B0604020202020204" pitchFamily="34" charset="0"/>
                        <a:buChar char="•"/>
                      </a:pPr>
                      <a:r>
                        <a:rPr lang="en-US" dirty="0"/>
                        <a:t>Used for cancer gene therapy studies and </a:t>
                      </a:r>
                      <a:r>
                        <a:rPr lang="en-US" dirty="0" err="1"/>
                        <a:t>tumour</a:t>
                      </a:r>
                      <a:r>
                        <a:rPr lang="en-US" dirty="0"/>
                        <a:t> biology assays</a:t>
                      </a:r>
                    </a:p>
                  </a:txBody>
                  <a:tcPr/>
                </a:tc>
                <a:extLst>
                  <a:ext uri="{0D108BD9-81ED-4DB2-BD59-A6C34878D82A}">
                    <a16:rowId xmlns:a16="http://schemas.microsoft.com/office/drawing/2014/main" val="2679300234"/>
                  </a:ext>
                </a:extLst>
              </a:tr>
            </a:tbl>
          </a:graphicData>
        </a:graphic>
      </p:graphicFrame>
      <p:sp>
        <p:nvSpPr>
          <p:cNvPr id="4" name="TextBox 3">
            <a:extLst>
              <a:ext uri="{FF2B5EF4-FFF2-40B4-BE49-F238E27FC236}">
                <a16:creationId xmlns:a16="http://schemas.microsoft.com/office/drawing/2014/main" id="{2277E9A2-6694-DB43-9BA0-3924D5F6F487}"/>
              </a:ext>
            </a:extLst>
          </p:cNvPr>
          <p:cNvSpPr txBox="1"/>
          <p:nvPr/>
        </p:nvSpPr>
        <p:spPr>
          <a:xfrm>
            <a:off x="0" y="6257836"/>
            <a:ext cx="10607391" cy="600164"/>
          </a:xfrm>
          <a:prstGeom prst="rect">
            <a:avLst/>
          </a:prstGeom>
          <a:noFill/>
        </p:spPr>
        <p:txBody>
          <a:bodyPr wrap="none" rtlCol="0">
            <a:spAutoFit/>
          </a:bodyPr>
          <a:lstStyle/>
          <a:p>
            <a:pPr marL="228600" indent="-228600">
              <a:buAutoNum type="arabicPeriod"/>
            </a:pPr>
            <a:r>
              <a:rPr lang="en-US" sz="1100" dirty="0"/>
              <a:t>Ku JL, Park JG. Biology of SNU cell lines. Cancer Res Treat. 2005 Feb;37(1):1-19. </a:t>
            </a:r>
            <a:r>
              <a:rPr lang="en-US" sz="1100" dirty="0" err="1"/>
              <a:t>doi</a:t>
            </a:r>
            <a:r>
              <a:rPr lang="en-US" sz="1100" dirty="0"/>
              <a:t>: 10.4143/crt.2005.37.1.1. </a:t>
            </a:r>
            <a:r>
              <a:rPr lang="en-US" sz="1100" dirty="0" err="1"/>
              <a:t>Epub</a:t>
            </a:r>
            <a:r>
              <a:rPr lang="en-US" sz="1100" dirty="0"/>
              <a:t> 2005 Feb 28. PMID: 19956504; PMCID: PMC2785416.</a:t>
            </a:r>
          </a:p>
          <a:p>
            <a:pPr marL="228600" indent="-228600">
              <a:buAutoNum type="arabicPeriod"/>
            </a:pPr>
            <a:r>
              <a:rPr lang="en-US" sz="1100" dirty="0">
                <a:hlinkClick r:id="rId2"/>
              </a:rPr>
              <a:t>https://www.culturecollections.org.uk/nop/product/gp2d#:~:text=GP2d%20has%20been%20established%20from,old%20female%20at%20surgical%20resection</a:t>
            </a:r>
            <a:r>
              <a:rPr lang="en-US" sz="1100" dirty="0"/>
              <a:t>.</a:t>
            </a:r>
          </a:p>
          <a:p>
            <a:pPr marL="228600" indent="-228600">
              <a:buAutoNum type="arabicPeriod"/>
            </a:pPr>
            <a:r>
              <a:rPr lang="en-US" sz="1100" dirty="0"/>
              <a:t>https://</a:t>
            </a:r>
            <a:r>
              <a:rPr lang="en-US" sz="1100" dirty="0" err="1"/>
              <a:t>www.culturecollections.org.uk</a:t>
            </a:r>
            <a:r>
              <a:rPr lang="en-US" sz="1100" dirty="0"/>
              <a:t>/</a:t>
            </a:r>
            <a:r>
              <a:rPr lang="en-US" sz="1100" dirty="0" err="1"/>
              <a:t>nop</a:t>
            </a:r>
            <a:r>
              <a:rPr lang="en-US" sz="1100" dirty="0"/>
              <a:t>/product/mdst8</a:t>
            </a:r>
          </a:p>
        </p:txBody>
      </p:sp>
    </p:spTree>
    <p:extLst>
      <p:ext uri="{BB962C8B-B14F-4D97-AF65-F5344CB8AC3E}">
        <p14:creationId xmlns:p14="http://schemas.microsoft.com/office/powerpoint/2010/main" val="34167379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84390-B91F-CF46-AB91-A05A3984474E}"/>
              </a:ext>
            </a:extLst>
          </p:cNvPr>
          <p:cNvSpPr>
            <a:spLocks noGrp="1"/>
          </p:cNvSpPr>
          <p:nvPr>
            <p:ph type="title"/>
          </p:nvPr>
        </p:nvSpPr>
        <p:spPr/>
        <p:txBody>
          <a:bodyPr/>
          <a:lstStyle/>
          <a:p>
            <a:r>
              <a:rPr lang="en-US" dirty="0"/>
              <a:t>Pancreatic Cancer Cell Lines (FYI)</a:t>
            </a:r>
          </a:p>
        </p:txBody>
      </p:sp>
      <p:sp>
        <p:nvSpPr>
          <p:cNvPr id="3" name="Text Placeholder 2">
            <a:extLst>
              <a:ext uri="{FF2B5EF4-FFF2-40B4-BE49-F238E27FC236}">
                <a16:creationId xmlns:a16="http://schemas.microsoft.com/office/drawing/2014/main" id="{827AC316-9950-4183-CF1C-BAC5FB28314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9314097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FF4E6-F1FE-7ECF-6C0F-E43C54537D5B}"/>
              </a:ext>
            </a:extLst>
          </p:cNvPr>
          <p:cNvSpPr>
            <a:spLocks noGrp="1"/>
          </p:cNvSpPr>
          <p:nvPr>
            <p:ph type="title"/>
          </p:nvPr>
        </p:nvSpPr>
        <p:spPr/>
        <p:txBody>
          <a:bodyPr/>
          <a:lstStyle/>
          <a:p>
            <a:r>
              <a:rPr lang="en-US" dirty="0"/>
              <a:t>Pancreatic cancer cell lines</a:t>
            </a:r>
          </a:p>
        </p:txBody>
      </p:sp>
      <p:graphicFrame>
        <p:nvGraphicFramePr>
          <p:cNvPr id="6" name="Table 5">
            <a:extLst>
              <a:ext uri="{FF2B5EF4-FFF2-40B4-BE49-F238E27FC236}">
                <a16:creationId xmlns:a16="http://schemas.microsoft.com/office/drawing/2014/main" id="{AF3B99D1-E37D-B399-DCD3-8338F5516B80}"/>
              </a:ext>
            </a:extLst>
          </p:cNvPr>
          <p:cNvGraphicFramePr>
            <a:graphicFrameLocks noGrp="1"/>
          </p:cNvGraphicFramePr>
          <p:nvPr/>
        </p:nvGraphicFramePr>
        <p:xfrm>
          <a:off x="838198" y="1431608"/>
          <a:ext cx="10515600" cy="457200"/>
        </p:xfrm>
        <a:graphic>
          <a:graphicData uri="http://schemas.openxmlformats.org/drawingml/2006/table">
            <a:tbl>
              <a:tblPr firstRow="1" bandRow="1">
                <a:tableStyleId>{5940675A-B579-460E-94D1-54222C63F5DA}</a:tableStyleId>
              </a:tblPr>
              <a:tblGrid>
                <a:gridCol w="1026696">
                  <a:extLst>
                    <a:ext uri="{9D8B030D-6E8A-4147-A177-3AD203B41FA5}">
                      <a16:colId xmlns:a16="http://schemas.microsoft.com/office/drawing/2014/main" val="3022171812"/>
                    </a:ext>
                  </a:extLst>
                </a:gridCol>
                <a:gridCol w="782052">
                  <a:extLst>
                    <a:ext uri="{9D8B030D-6E8A-4147-A177-3AD203B41FA5}">
                      <a16:colId xmlns:a16="http://schemas.microsoft.com/office/drawing/2014/main" val="1893613478"/>
                    </a:ext>
                  </a:extLst>
                </a:gridCol>
                <a:gridCol w="1167064">
                  <a:extLst>
                    <a:ext uri="{9D8B030D-6E8A-4147-A177-3AD203B41FA5}">
                      <a16:colId xmlns:a16="http://schemas.microsoft.com/office/drawing/2014/main" val="937022427"/>
                    </a:ext>
                  </a:extLst>
                </a:gridCol>
                <a:gridCol w="1876926">
                  <a:extLst>
                    <a:ext uri="{9D8B030D-6E8A-4147-A177-3AD203B41FA5}">
                      <a16:colId xmlns:a16="http://schemas.microsoft.com/office/drawing/2014/main" val="1427297221"/>
                    </a:ext>
                  </a:extLst>
                </a:gridCol>
                <a:gridCol w="1106905">
                  <a:extLst>
                    <a:ext uri="{9D8B030D-6E8A-4147-A177-3AD203B41FA5}">
                      <a16:colId xmlns:a16="http://schemas.microsoft.com/office/drawing/2014/main" val="1962290966"/>
                    </a:ext>
                  </a:extLst>
                </a:gridCol>
                <a:gridCol w="1106905">
                  <a:extLst>
                    <a:ext uri="{9D8B030D-6E8A-4147-A177-3AD203B41FA5}">
                      <a16:colId xmlns:a16="http://schemas.microsoft.com/office/drawing/2014/main" val="3696488348"/>
                    </a:ext>
                  </a:extLst>
                </a:gridCol>
                <a:gridCol w="1540042">
                  <a:extLst>
                    <a:ext uri="{9D8B030D-6E8A-4147-A177-3AD203B41FA5}">
                      <a16:colId xmlns:a16="http://schemas.microsoft.com/office/drawing/2014/main" val="2202074805"/>
                    </a:ext>
                  </a:extLst>
                </a:gridCol>
                <a:gridCol w="1909010">
                  <a:extLst>
                    <a:ext uri="{9D8B030D-6E8A-4147-A177-3AD203B41FA5}">
                      <a16:colId xmlns:a16="http://schemas.microsoft.com/office/drawing/2014/main" val="1155807828"/>
                    </a:ext>
                  </a:extLst>
                </a:gridCol>
              </a:tblGrid>
              <a:tr h="370840">
                <a:tc>
                  <a:txBody>
                    <a:bodyPr/>
                    <a:lstStyle/>
                    <a:p>
                      <a:pPr algn="ctr"/>
                      <a:r>
                        <a:rPr lang="en-US" dirty="0"/>
                        <a:t>YAPC</a:t>
                      </a:r>
                    </a:p>
                  </a:txBody>
                  <a:tcPr/>
                </a:tc>
                <a:tc>
                  <a:txBody>
                    <a:bodyPr/>
                    <a:lstStyle/>
                    <a:p>
                      <a:pPr algn="ctr"/>
                      <a:r>
                        <a:rPr lang="en-US" dirty="0"/>
                        <a:t>43</a:t>
                      </a:r>
                    </a:p>
                  </a:txBody>
                  <a:tcPr/>
                </a:tc>
                <a:tc>
                  <a:txBody>
                    <a:bodyPr/>
                    <a:lstStyle/>
                    <a:p>
                      <a:pPr algn="ctr"/>
                      <a:r>
                        <a:rPr lang="en-US" dirty="0"/>
                        <a:t>Male</a:t>
                      </a:r>
                    </a:p>
                  </a:txBody>
                  <a:tcPr/>
                </a:tc>
                <a:tc>
                  <a:txBody>
                    <a:bodyPr/>
                    <a:lstStyle/>
                    <a:p>
                      <a:pPr algn="ctr"/>
                      <a:r>
                        <a:rPr lang="en-US" dirty="0"/>
                        <a:t>Ascites</a:t>
                      </a:r>
                    </a:p>
                  </a:txBody>
                  <a:tcPr/>
                </a:tc>
                <a:tc>
                  <a:txBody>
                    <a:bodyPr/>
                    <a:lstStyle/>
                    <a:p>
                      <a:pPr algn="ctr"/>
                      <a:r>
                        <a:rPr lang="en-US" dirty="0"/>
                        <a:t>ND</a:t>
                      </a:r>
                    </a:p>
                  </a:txBody>
                  <a:tcPr/>
                </a:tc>
                <a:tc>
                  <a:txBody>
                    <a:bodyPr/>
                    <a:lstStyle/>
                    <a:p>
                      <a:pPr algn="ctr"/>
                      <a:r>
                        <a:rPr lang="en-US" dirty="0"/>
                        <a:t>~48h</a:t>
                      </a:r>
                    </a:p>
                  </a:txBody>
                  <a:tcPr/>
                </a:tc>
                <a:tc>
                  <a:txBody>
                    <a:bodyPr/>
                    <a:lstStyle/>
                    <a:p>
                      <a:pPr algn="ctr"/>
                      <a:r>
                        <a:rPr lang="en-US" dirty="0"/>
                        <a:t>ND</a:t>
                      </a:r>
                    </a:p>
                  </a:txBody>
                  <a:tcPr/>
                </a:tc>
                <a:tc>
                  <a:txBody>
                    <a:bodyPr/>
                    <a:lstStyle/>
                    <a:p>
                      <a:pPr algn="ctr"/>
                      <a:r>
                        <a:rPr lang="en-US" sz="1200" dirty="0"/>
                        <a:t>https://</a:t>
                      </a:r>
                      <a:r>
                        <a:rPr lang="en-US" sz="1200" dirty="0" err="1"/>
                        <a:t>www.cellosaurus.org</a:t>
                      </a:r>
                      <a:r>
                        <a:rPr lang="en-US" sz="1200" dirty="0"/>
                        <a:t>/CVCL_1794</a:t>
                      </a:r>
                    </a:p>
                  </a:txBody>
                  <a:tcPr/>
                </a:tc>
                <a:extLst>
                  <a:ext uri="{0D108BD9-81ED-4DB2-BD59-A6C34878D82A}">
                    <a16:rowId xmlns:a16="http://schemas.microsoft.com/office/drawing/2014/main" val="771257120"/>
                  </a:ext>
                </a:extLst>
              </a:tr>
            </a:tbl>
          </a:graphicData>
        </a:graphic>
      </p:graphicFrame>
      <p:pic>
        <p:nvPicPr>
          <p:cNvPr id="8" name="Picture 7">
            <a:extLst>
              <a:ext uri="{FF2B5EF4-FFF2-40B4-BE49-F238E27FC236}">
                <a16:creationId xmlns:a16="http://schemas.microsoft.com/office/drawing/2014/main" id="{4DE829F7-C859-0D5C-BE72-5636E4FF0DC0}"/>
              </a:ext>
            </a:extLst>
          </p:cNvPr>
          <p:cNvPicPr>
            <a:picLocks noChangeAspect="1"/>
          </p:cNvPicPr>
          <p:nvPr/>
        </p:nvPicPr>
        <p:blipFill>
          <a:blip r:embed="rId3"/>
          <a:stretch>
            <a:fillRect/>
          </a:stretch>
        </p:blipFill>
        <p:spPr>
          <a:xfrm>
            <a:off x="838198" y="2074746"/>
            <a:ext cx="10515599" cy="4418129"/>
          </a:xfrm>
          <a:prstGeom prst="rect">
            <a:avLst/>
          </a:prstGeom>
        </p:spPr>
      </p:pic>
      <p:sp>
        <p:nvSpPr>
          <p:cNvPr id="11" name="TextBox 10">
            <a:extLst>
              <a:ext uri="{FF2B5EF4-FFF2-40B4-BE49-F238E27FC236}">
                <a16:creationId xmlns:a16="http://schemas.microsoft.com/office/drawing/2014/main" id="{0881E700-85FD-6E41-8FCC-B186C7287EF0}"/>
              </a:ext>
            </a:extLst>
          </p:cNvPr>
          <p:cNvSpPr txBox="1"/>
          <p:nvPr/>
        </p:nvSpPr>
        <p:spPr>
          <a:xfrm>
            <a:off x="0" y="6427113"/>
            <a:ext cx="11739111" cy="430887"/>
          </a:xfrm>
          <a:prstGeom prst="rect">
            <a:avLst/>
          </a:prstGeom>
          <a:noFill/>
        </p:spPr>
        <p:txBody>
          <a:bodyPr wrap="none" rtlCol="0">
            <a:spAutoFit/>
          </a:bodyPr>
          <a:lstStyle/>
          <a:p>
            <a:pPr indent="-133200">
              <a:lnSpc>
                <a:spcPct val="120000"/>
              </a:lnSpc>
              <a:spcBef>
                <a:spcPts val="600"/>
              </a:spcBef>
              <a:buFont typeface="+mj-lt"/>
              <a:buAutoNum type="arabicPeriod"/>
            </a:pPr>
            <a:r>
              <a:rPr lang="en-US" sz="1000" dirty="0"/>
              <a:t>Deer, E. L., González-Hernández, J., Coursen, J. D., Shea, J. E., Ngatia, J., Scaife, C. L., Firpo, M. A., &amp; Mulvihill, S. J. (2010). </a:t>
            </a:r>
            <a:r>
              <a:rPr lang="en-US" sz="1000" i="1" dirty="0"/>
              <a:t>Phenotype and Genotype of Pancreatic Cancer Cell Lines</a:t>
            </a:r>
            <a:r>
              <a:rPr lang="en-US" sz="1000" dirty="0"/>
              <a:t>. </a:t>
            </a:r>
            <a:r>
              <a:rPr lang="en-US" sz="1000" dirty="0" err="1"/>
              <a:t>www.pancreasjournal.com</a:t>
            </a:r>
            <a:endParaRPr lang="en-US" sz="1000" dirty="0"/>
          </a:p>
          <a:p>
            <a:pPr marL="342900" indent="-342900">
              <a:buAutoNum type="arabicPeriod"/>
            </a:pPr>
            <a:r>
              <a:rPr lang="en-US" sz="1000" dirty="0"/>
              <a:t>https://</a:t>
            </a:r>
            <a:r>
              <a:rPr lang="en-US" sz="1000" dirty="0" err="1"/>
              <a:t>www.cellosaurus.org</a:t>
            </a:r>
            <a:r>
              <a:rPr lang="en-US" sz="1000" dirty="0"/>
              <a:t>/CVCL_1794</a:t>
            </a:r>
          </a:p>
        </p:txBody>
      </p:sp>
    </p:spTree>
    <p:extLst>
      <p:ext uri="{BB962C8B-B14F-4D97-AF65-F5344CB8AC3E}">
        <p14:creationId xmlns:p14="http://schemas.microsoft.com/office/powerpoint/2010/main" val="1203470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CEE3F-86B4-E930-EB36-63C98FDE7733}"/>
              </a:ext>
            </a:extLst>
          </p:cNvPr>
          <p:cNvSpPr>
            <a:spLocks noGrp="1"/>
          </p:cNvSpPr>
          <p:nvPr>
            <p:ph type="title"/>
          </p:nvPr>
        </p:nvSpPr>
        <p:spPr/>
        <p:txBody>
          <a:bodyPr/>
          <a:lstStyle/>
          <a:p>
            <a:endParaRPr lang="en-US"/>
          </a:p>
        </p:txBody>
      </p:sp>
      <p:pic>
        <p:nvPicPr>
          <p:cNvPr id="5" name="Content Placeholder 4" descr="A screenshot of a medical report&#10;&#10;AI-generated content may be incorrect.">
            <a:extLst>
              <a:ext uri="{FF2B5EF4-FFF2-40B4-BE49-F238E27FC236}">
                <a16:creationId xmlns:a16="http://schemas.microsoft.com/office/drawing/2014/main" id="{C6E01FE9-21BA-BABC-E188-16F4C6D3B421}"/>
              </a:ext>
            </a:extLst>
          </p:cNvPr>
          <p:cNvPicPr>
            <a:picLocks noGrp="1" noChangeAspect="1"/>
          </p:cNvPicPr>
          <p:nvPr>
            <p:ph idx="1"/>
          </p:nvPr>
        </p:nvPicPr>
        <p:blipFill>
          <a:blip r:embed="rId3"/>
          <a:stretch>
            <a:fillRect/>
          </a:stretch>
        </p:blipFill>
        <p:spPr>
          <a:xfrm>
            <a:off x="2078849" y="0"/>
            <a:ext cx="7775015" cy="6602527"/>
          </a:xfrm>
        </p:spPr>
      </p:pic>
      <p:graphicFrame>
        <p:nvGraphicFramePr>
          <p:cNvPr id="3" name="Table 2">
            <a:extLst>
              <a:ext uri="{FF2B5EF4-FFF2-40B4-BE49-F238E27FC236}">
                <a16:creationId xmlns:a16="http://schemas.microsoft.com/office/drawing/2014/main" id="{FF2A34D3-8530-02A5-6BAE-98A34BBD482C}"/>
              </a:ext>
            </a:extLst>
          </p:cNvPr>
          <p:cNvGraphicFramePr>
            <a:graphicFrameLocks noGrp="1"/>
          </p:cNvGraphicFramePr>
          <p:nvPr/>
        </p:nvGraphicFramePr>
        <p:xfrm>
          <a:off x="2078849" y="255473"/>
          <a:ext cx="7775015" cy="304800"/>
        </p:xfrm>
        <a:graphic>
          <a:graphicData uri="http://schemas.openxmlformats.org/drawingml/2006/table">
            <a:tbl>
              <a:tblPr firstRow="1" bandRow="1">
                <a:tableStyleId>{5940675A-B579-460E-94D1-54222C63F5DA}</a:tableStyleId>
              </a:tblPr>
              <a:tblGrid>
                <a:gridCol w="796626">
                  <a:extLst>
                    <a:ext uri="{9D8B030D-6E8A-4147-A177-3AD203B41FA5}">
                      <a16:colId xmlns:a16="http://schemas.microsoft.com/office/drawing/2014/main" val="994491912"/>
                    </a:ext>
                  </a:extLst>
                </a:gridCol>
                <a:gridCol w="2060124">
                  <a:extLst>
                    <a:ext uri="{9D8B030D-6E8A-4147-A177-3AD203B41FA5}">
                      <a16:colId xmlns:a16="http://schemas.microsoft.com/office/drawing/2014/main" val="28155037"/>
                    </a:ext>
                  </a:extLst>
                </a:gridCol>
                <a:gridCol w="2223190">
                  <a:extLst>
                    <a:ext uri="{9D8B030D-6E8A-4147-A177-3AD203B41FA5}">
                      <a16:colId xmlns:a16="http://schemas.microsoft.com/office/drawing/2014/main" val="3369681747"/>
                    </a:ext>
                  </a:extLst>
                </a:gridCol>
                <a:gridCol w="1672390">
                  <a:extLst>
                    <a:ext uri="{9D8B030D-6E8A-4147-A177-3AD203B41FA5}">
                      <a16:colId xmlns:a16="http://schemas.microsoft.com/office/drawing/2014/main" val="1601103749"/>
                    </a:ext>
                  </a:extLst>
                </a:gridCol>
                <a:gridCol w="1022685">
                  <a:extLst>
                    <a:ext uri="{9D8B030D-6E8A-4147-A177-3AD203B41FA5}">
                      <a16:colId xmlns:a16="http://schemas.microsoft.com/office/drawing/2014/main" val="3892373868"/>
                    </a:ext>
                  </a:extLst>
                </a:gridCol>
              </a:tblGrid>
              <a:tr h="301558">
                <a:tc>
                  <a:txBody>
                    <a:bodyPr/>
                    <a:lstStyle/>
                    <a:p>
                      <a:r>
                        <a:rPr lang="en-US" sz="1400" dirty="0"/>
                        <a:t>YAPC</a:t>
                      </a:r>
                    </a:p>
                  </a:txBody>
                  <a:tcPr anchor="ctr"/>
                </a:tc>
                <a:tc>
                  <a:txBody>
                    <a:bodyPr/>
                    <a:lstStyle/>
                    <a:p>
                      <a:r>
                        <a:rPr lang="en-US" sz="1400" dirty="0"/>
                        <a:t>Gly 12 Val (c35G&gt;T)</a:t>
                      </a:r>
                    </a:p>
                  </a:txBody>
                  <a:tcPr anchor="ctr"/>
                </a:tc>
                <a:tc>
                  <a:txBody>
                    <a:bodyPr/>
                    <a:lstStyle/>
                    <a:p>
                      <a:r>
                        <a:rPr lang="en-US" sz="1400" dirty="0"/>
                        <a:t>His 179 Arg (c536A&gt;G)</a:t>
                      </a:r>
                    </a:p>
                  </a:txBody>
                  <a:tcPr anchor="ctr"/>
                </a:tc>
                <a:tc>
                  <a:txBody>
                    <a:bodyPr/>
                    <a:lstStyle/>
                    <a:p>
                      <a:r>
                        <a:rPr lang="en-US" sz="1400" dirty="0"/>
                        <a:t>ND</a:t>
                      </a:r>
                    </a:p>
                  </a:txBody>
                  <a:tcPr anchor="ctr"/>
                </a:tc>
                <a:tc>
                  <a:txBody>
                    <a:bodyPr/>
                    <a:lstStyle/>
                    <a:p>
                      <a:r>
                        <a:rPr lang="en-US" sz="1400" dirty="0"/>
                        <a:t>ND</a:t>
                      </a:r>
                    </a:p>
                  </a:txBody>
                  <a:tcPr anchor="ctr"/>
                </a:tc>
                <a:extLst>
                  <a:ext uri="{0D108BD9-81ED-4DB2-BD59-A6C34878D82A}">
                    <a16:rowId xmlns:a16="http://schemas.microsoft.com/office/drawing/2014/main" val="2630098063"/>
                  </a:ext>
                </a:extLst>
              </a:tr>
            </a:tbl>
          </a:graphicData>
        </a:graphic>
      </p:graphicFrame>
      <p:sp>
        <p:nvSpPr>
          <p:cNvPr id="6" name="TextBox 5">
            <a:extLst>
              <a:ext uri="{FF2B5EF4-FFF2-40B4-BE49-F238E27FC236}">
                <a16:creationId xmlns:a16="http://schemas.microsoft.com/office/drawing/2014/main" id="{DF7AFDD2-51DF-7402-6CFB-1EF9BF8A4954}"/>
              </a:ext>
            </a:extLst>
          </p:cNvPr>
          <p:cNvSpPr txBox="1"/>
          <p:nvPr/>
        </p:nvSpPr>
        <p:spPr>
          <a:xfrm>
            <a:off x="0" y="6492875"/>
            <a:ext cx="12192000" cy="430887"/>
          </a:xfrm>
          <a:prstGeom prst="rect">
            <a:avLst/>
          </a:prstGeom>
          <a:noFill/>
        </p:spPr>
        <p:txBody>
          <a:bodyPr wrap="square" rtlCol="0">
            <a:spAutoFit/>
          </a:bodyPr>
          <a:lstStyle/>
          <a:p>
            <a:pPr indent="-133200">
              <a:lnSpc>
                <a:spcPct val="120000"/>
              </a:lnSpc>
              <a:spcBef>
                <a:spcPts val="600"/>
              </a:spcBef>
              <a:buFont typeface="+mj-lt"/>
              <a:buAutoNum type="arabicPeriod"/>
            </a:pPr>
            <a:r>
              <a:rPr lang="en-US" sz="1000" dirty="0"/>
              <a:t>Deer, E. L., González-Hernández, J., Coursen, J. D., Shea, J. E., Ngatia, J., Scaife, C. L., Firpo, M. A., &amp; Mulvihill, S. J. (2010). </a:t>
            </a:r>
            <a:r>
              <a:rPr lang="en-US" sz="1000" i="1" dirty="0"/>
              <a:t>Phenotype and Genotype of Pancreatic Cancer Cell Lines</a:t>
            </a:r>
            <a:r>
              <a:rPr lang="en-US" sz="1000" dirty="0"/>
              <a:t>. </a:t>
            </a:r>
            <a:r>
              <a:rPr lang="en-US" sz="1000" dirty="0" err="1"/>
              <a:t>www.pancreasjournal.com</a:t>
            </a:r>
            <a:endParaRPr lang="en-US" sz="1000" dirty="0"/>
          </a:p>
          <a:p>
            <a:pPr marL="342900" indent="-342900">
              <a:buAutoNum type="arabicPeriod"/>
            </a:pPr>
            <a:r>
              <a:rPr lang="en-US" sz="1000" dirty="0"/>
              <a:t>https://</a:t>
            </a:r>
            <a:r>
              <a:rPr lang="en-US" sz="1000" dirty="0" err="1"/>
              <a:t>www.cellosaurus.org</a:t>
            </a:r>
            <a:r>
              <a:rPr lang="en-US" sz="1000" dirty="0"/>
              <a:t>/CVCL_1794</a:t>
            </a:r>
          </a:p>
        </p:txBody>
      </p:sp>
    </p:spTree>
    <p:extLst>
      <p:ext uri="{BB962C8B-B14F-4D97-AF65-F5344CB8AC3E}">
        <p14:creationId xmlns:p14="http://schemas.microsoft.com/office/powerpoint/2010/main" val="3787454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76152-AA12-FCC8-6FC1-DF6FFC8F48E5}"/>
              </a:ext>
            </a:extLst>
          </p:cNvPr>
          <p:cNvSpPr>
            <a:spLocks noGrp="1"/>
          </p:cNvSpPr>
          <p:nvPr>
            <p:ph type="title"/>
          </p:nvPr>
        </p:nvSpPr>
        <p:spPr>
          <a:xfrm>
            <a:off x="838200" y="365125"/>
            <a:ext cx="3494059" cy="1325563"/>
          </a:xfrm>
        </p:spPr>
        <p:txBody>
          <a:bodyPr>
            <a:normAutofit fontScale="90000"/>
          </a:bodyPr>
          <a:lstStyle/>
          <a:p>
            <a:r>
              <a:rPr lang="en-US" dirty="0"/>
              <a:t>BRAF mutation in CRC</a:t>
            </a:r>
          </a:p>
        </p:txBody>
      </p:sp>
      <p:pic>
        <p:nvPicPr>
          <p:cNvPr id="5" name="Content Placeholder 4" descr="A diagram of a cell line&#10;&#10;AI-generated content may be incorrect.">
            <a:extLst>
              <a:ext uri="{FF2B5EF4-FFF2-40B4-BE49-F238E27FC236}">
                <a16:creationId xmlns:a16="http://schemas.microsoft.com/office/drawing/2014/main" id="{F8B4464E-0EC1-C6FB-6D2A-6BB3CA8E8D91}"/>
              </a:ext>
            </a:extLst>
          </p:cNvPr>
          <p:cNvPicPr>
            <a:picLocks noGrp="1" noChangeAspect="1"/>
          </p:cNvPicPr>
          <p:nvPr>
            <p:ph idx="1"/>
          </p:nvPr>
        </p:nvPicPr>
        <p:blipFill>
          <a:blip r:embed="rId3"/>
          <a:stretch>
            <a:fillRect/>
          </a:stretch>
        </p:blipFill>
        <p:spPr>
          <a:xfrm>
            <a:off x="4061492" y="235174"/>
            <a:ext cx="8130508" cy="6387652"/>
          </a:xfrm>
        </p:spPr>
      </p:pic>
      <p:sp>
        <p:nvSpPr>
          <p:cNvPr id="8" name="TextBox 7">
            <a:extLst>
              <a:ext uri="{FF2B5EF4-FFF2-40B4-BE49-F238E27FC236}">
                <a16:creationId xmlns:a16="http://schemas.microsoft.com/office/drawing/2014/main" id="{B39C760F-9ECF-7BAC-2EA5-5537E390478D}"/>
              </a:ext>
            </a:extLst>
          </p:cNvPr>
          <p:cNvSpPr txBox="1"/>
          <p:nvPr/>
        </p:nvSpPr>
        <p:spPr>
          <a:xfrm>
            <a:off x="0" y="6596390"/>
            <a:ext cx="1556836" cy="261610"/>
          </a:xfrm>
          <a:prstGeom prst="rect">
            <a:avLst/>
          </a:prstGeom>
          <a:noFill/>
        </p:spPr>
        <p:txBody>
          <a:bodyPr wrap="none" rtlCol="0">
            <a:spAutoFit/>
          </a:bodyPr>
          <a:lstStyle/>
          <a:p>
            <a:r>
              <a:rPr lang="en-US" sz="1100" dirty="0"/>
              <a:t>1. </a:t>
            </a:r>
            <a:r>
              <a:rPr lang="en-US" sz="1100" dirty="0" err="1"/>
              <a:t>Grothey</a:t>
            </a:r>
            <a:r>
              <a:rPr lang="en-US" sz="1100" dirty="0"/>
              <a:t> et al. (2021)</a:t>
            </a:r>
          </a:p>
        </p:txBody>
      </p:sp>
    </p:spTree>
    <p:extLst>
      <p:ext uri="{BB962C8B-B14F-4D97-AF65-F5344CB8AC3E}">
        <p14:creationId xmlns:p14="http://schemas.microsoft.com/office/powerpoint/2010/main" val="9738511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D041A-EDB1-49CD-2194-CFFEB4BBB568}"/>
              </a:ext>
            </a:extLst>
          </p:cNvPr>
          <p:cNvSpPr>
            <a:spLocks noGrp="1"/>
          </p:cNvSpPr>
          <p:nvPr>
            <p:ph type="title"/>
          </p:nvPr>
        </p:nvSpPr>
        <p:spPr/>
        <p:txBody>
          <a:bodyPr/>
          <a:lstStyle/>
          <a:p>
            <a:r>
              <a:rPr lang="en-US" dirty="0"/>
              <a:t>BRAF inhibitors</a:t>
            </a:r>
          </a:p>
        </p:txBody>
      </p:sp>
      <p:pic>
        <p:nvPicPr>
          <p:cNvPr id="5" name="Content Placeholder 4" descr="A structure of a chemical formula&#10;&#10;AI-generated content may be incorrect.">
            <a:extLst>
              <a:ext uri="{FF2B5EF4-FFF2-40B4-BE49-F238E27FC236}">
                <a16:creationId xmlns:a16="http://schemas.microsoft.com/office/drawing/2014/main" id="{01E833CA-3603-6CD0-3300-0E77E1510A7B}"/>
              </a:ext>
            </a:extLst>
          </p:cNvPr>
          <p:cNvPicPr>
            <a:picLocks noGrp="1" noChangeAspect="1"/>
          </p:cNvPicPr>
          <p:nvPr>
            <p:ph idx="1"/>
          </p:nvPr>
        </p:nvPicPr>
        <p:blipFill>
          <a:blip r:embed="rId3"/>
          <a:srcRect t="12434" b="9144"/>
          <a:stretch>
            <a:fillRect/>
          </a:stretch>
        </p:blipFill>
        <p:spPr>
          <a:xfrm>
            <a:off x="602512" y="1879092"/>
            <a:ext cx="4457240" cy="1778507"/>
          </a:xfrm>
        </p:spPr>
      </p:pic>
      <p:sp>
        <p:nvSpPr>
          <p:cNvPr id="6" name="TextBox 5">
            <a:extLst>
              <a:ext uri="{FF2B5EF4-FFF2-40B4-BE49-F238E27FC236}">
                <a16:creationId xmlns:a16="http://schemas.microsoft.com/office/drawing/2014/main" id="{4E8B5C12-9CFD-9910-90A5-FCA446595426}"/>
              </a:ext>
            </a:extLst>
          </p:cNvPr>
          <p:cNvSpPr txBox="1"/>
          <p:nvPr/>
        </p:nvSpPr>
        <p:spPr>
          <a:xfrm>
            <a:off x="0" y="5750004"/>
            <a:ext cx="6901248" cy="1107996"/>
          </a:xfrm>
          <a:prstGeom prst="rect">
            <a:avLst/>
          </a:prstGeom>
          <a:noFill/>
        </p:spPr>
        <p:txBody>
          <a:bodyPr wrap="none" rtlCol="0">
            <a:spAutoFit/>
          </a:bodyPr>
          <a:lstStyle/>
          <a:p>
            <a:pPr marL="228600" indent="-228600">
              <a:buAutoNum type="arabicPeriod"/>
            </a:pPr>
            <a:r>
              <a:rPr lang="en-US" sz="1100" dirty="0">
                <a:hlinkClick r:id="rId4"/>
              </a:rPr>
              <a:t>https://go.drugbank.com/drugs/DB08881</a:t>
            </a:r>
            <a:endParaRPr lang="en-US" sz="1100" dirty="0"/>
          </a:p>
          <a:p>
            <a:pPr marL="228600" indent="-228600">
              <a:buFontTx/>
              <a:buAutoNum type="arabicPeriod"/>
            </a:pPr>
            <a:r>
              <a:rPr lang="en-US" sz="1100" dirty="0">
                <a:hlinkClick r:id="rId5"/>
              </a:rPr>
              <a:t>https://go.drugbank.com/drugs/DB08912</a:t>
            </a:r>
            <a:endParaRPr lang="en-US" sz="1100" dirty="0"/>
          </a:p>
          <a:p>
            <a:pPr marL="228600" indent="-228600">
              <a:buFontTx/>
              <a:buAutoNum type="arabicPeriod"/>
            </a:pPr>
            <a:r>
              <a:rPr lang="en-US" sz="1100" dirty="0">
                <a:hlinkClick r:id="rId6"/>
              </a:rPr>
              <a:t>https://go.drugbank.com/drugs/DB11718</a:t>
            </a:r>
            <a:r>
              <a:rPr lang="en-US" sz="1100" dirty="0"/>
              <a:t> </a:t>
            </a:r>
          </a:p>
          <a:p>
            <a:pPr marL="228600" indent="-228600">
              <a:buAutoNum type="arabicPeriod"/>
            </a:pPr>
            <a:r>
              <a:rPr lang="en-US" sz="1100" dirty="0"/>
              <a:t>Vemurafenib. </a:t>
            </a:r>
            <a:r>
              <a:rPr lang="en-US" sz="1100" i="1" dirty="0"/>
              <a:t>Lexi-Drugs</a:t>
            </a:r>
            <a:r>
              <a:rPr lang="en-US" sz="1100" dirty="0"/>
              <a:t>. UpToDate </a:t>
            </a:r>
            <a:r>
              <a:rPr lang="en-US" sz="1100" dirty="0" err="1"/>
              <a:t>Lexidrug</a:t>
            </a:r>
            <a:r>
              <a:rPr lang="en-US" sz="1100" dirty="0"/>
              <a:t>. UpToDate Inc. </a:t>
            </a:r>
            <a:r>
              <a:rPr lang="en-US" sz="1100" u="sng" dirty="0">
                <a:hlinkClick r:id="rId7" tooltip="UpToDate Lexidrug"/>
              </a:rPr>
              <a:t>https://online.lexi.com</a:t>
            </a:r>
            <a:r>
              <a:rPr lang="en-US" sz="1100" dirty="0"/>
              <a:t>. Accessed Jul 29, 2025</a:t>
            </a:r>
          </a:p>
          <a:p>
            <a:pPr marL="228600" indent="-228600">
              <a:buFontTx/>
              <a:buAutoNum type="arabicPeriod"/>
            </a:pPr>
            <a:r>
              <a:rPr lang="en-US" sz="1100" dirty="0"/>
              <a:t>Dabrafenib. </a:t>
            </a:r>
            <a:r>
              <a:rPr lang="en-US" sz="1100" i="1" dirty="0"/>
              <a:t>Lexi-Drugs</a:t>
            </a:r>
            <a:r>
              <a:rPr lang="en-US" sz="1100" dirty="0"/>
              <a:t>. UpToDate </a:t>
            </a:r>
            <a:r>
              <a:rPr lang="en-US" sz="1100" dirty="0" err="1"/>
              <a:t>Lexidrug</a:t>
            </a:r>
            <a:r>
              <a:rPr lang="en-US" sz="1100" dirty="0"/>
              <a:t>. UpToDate Inc. </a:t>
            </a:r>
            <a:r>
              <a:rPr lang="en-US" sz="1100" u="sng" dirty="0">
                <a:hlinkClick r:id="rId7" tooltip="UpToDate Lexidrug"/>
              </a:rPr>
              <a:t>https://online.lexi.com</a:t>
            </a:r>
            <a:r>
              <a:rPr lang="en-US" sz="1100" dirty="0"/>
              <a:t>. Accessed Jul 29, 2025</a:t>
            </a:r>
          </a:p>
          <a:p>
            <a:pPr marL="228600" indent="-228600">
              <a:buFontTx/>
              <a:buAutoNum type="arabicPeriod"/>
            </a:pPr>
            <a:r>
              <a:rPr lang="en-US" sz="1100" dirty="0" err="1"/>
              <a:t>Encorafenib</a:t>
            </a:r>
            <a:r>
              <a:rPr lang="en-US" sz="1100" dirty="0"/>
              <a:t>. </a:t>
            </a:r>
            <a:r>
              <a:rPr lang="en-US" sz="1100" i="1" dirty="0"/>
              <a:t>Lexi-Drugs</a:t>
            </a:r>
            <a:r>
              <a:rPr lang="en-US" sz="1100" dirty="0"/>
              <a:t>. UpToDate </a:t>
            </a:r>
            <a:r>
              <a:rPr lang="en-US" sz="1100" dirty="0" err="1"/>
              <a:t>Lexidrug</a:t>
            </a:r>
            <a:r>
              <a:rPr lang="en-US" sz="1100" dirty="0"/>
              <a:t>. UpToDate Inc. </a:t>
            </a:r>
            <a:r>
              <a:rPr lang="en-US" sz="1100" u="sng" dirty="0">
                <a:hlinkClick r:id="rId7" tooltip="UpToDate Lexidrug"/>
              </a:rPr>
              <a:t>https://online.lexi.com</a:t>
            </a:r>
            <a:r>
              <a:rPr lang="en-US" sz="1100" dirty="0"/>
              <a:t>. Accessed Jul 29, 2025</a:t>
            </a:r>
          </a:p>
        </p:txBody>
      </p:sp>
      <p:sp>
        <p:nvSpPr>
          <p:cNvPr id="3" name="TextBox 2">
            <a:extLst>
              <a:ext uri="{FF2B5EF4-FFF2-40B4-BE49-F238E27FC236}">
                <a16:creationId xmlns:a16="http://schemas.microsoft.com/office/drawing/2014/main" id="{866F77B4-EC58-0C33-BD03-3ED0187A9B7B}"/>
              </a:ext>
            </a:extLst>
          </p:cNvPr>
          <p:cNvSpPr txBox="1"/>
          <p:nvPr/>
        </p:nvSpPr>
        <p:spPr>
          <a:xfrm>
            <a:off x="838200" y="3870251"/>
            <a:ext cx="1449051" cy="369332"/>
          </a:xfrm>
          <a:prstGeom prst="rect">
            <a:avLst/>
          </a:prstGeom>
          <a:noFill/>
        </p:spPr>
        <p:txBody>
          <a:bodyPr wrap="none" rtlCol="0">
            <a:spAutoFit/>
          </a:bodyPr>
          <a:lstStyle/>
          <a:p>
            <a:r>
              <a:rPr lang="en-US" dirty="0"/>
              <a:t>Vemurafenib</a:t>
            </a:r>
          </a:p>
        </p:txBody>
      </p:sp>
      <p:pic>
        <p:nvPicPr>
          <p:cNvPr id="4" name="Content Placeholder 4" descr="A structure of a molecule&#10;&#10;AI-generated content may be incorrect.">
            <a:extLst>
              <a:ext uri="{FF2B5EF4-FFF2-40B4-BE49-F238E27FC236}">
                <a16:creationId xmlns:a16="http://schemas.microsoft.com/office/drawing/2014/main" id="{9C000C0D-C952-3968-9319-A541F8540ADA}"/>
              </a:ext>
            </a:extLst>
          </p:cNvPr>
          <p:cNvPicPr>
            <a:picLocks noChangeAspect="1"/>
          </p:cNvPicPr>
          <p:nvPr/>
        </p:nvPicPr>
        <p:blipFill>
          <a:blip r:embed="rId8"/>
          <a:stretch>
            <a:fillRect/>
          </a:stretch>
        </p:blipFill>
        <p:spPr>
          <a:xfrm>
            <a:off x="4786423" y="1808702"/>
            <a:ext cx="3278784" cy="1919288"/>
          </a:xfrm>
          <a:prstGeom prst="rect">
            <a:avLst/>
          </a:prstGeom>
        </p:spPr>
      </p:pic>
      <p:sp>
        <p:nvSpPr>
          <p:cNvPr id="7" name="TextBox 6">
            <a:extLst>
              <a:ext uri="{FF2B5EF4-FFF2-40B4-BE49-F238E27FC236}">
                <a16:creationId xmlns:a16="http://schemas.microsoft.com/office/drawing/2014/main" id="{C29611BC-AF31-1885-512D-77C581A3AE93}"/>
              </a:ext>
            </a:extLst>
          </p:cNvPr>
          <p:cNvSpPr txBox="1"/>
          <p:nvPr/>
        </p:nvSpPr>
        <p:spPr>
          <a:xfrm>
            <a:off x="5263843" y="3846004"/>
            <a:ext cx="1288686" cy="369332"/>
          </a:xfrm>
          <a:prstGeom prst="rect">
            <a:avLst/>
          </a:prstGeom>
          <a:noFill/>
        </p:spPr>
        <p:txBody>
          <a:bodyPr wrap="none" rtlCol="0">
            <a:spAutoFit/>
          </a:bodyPr>
          <a:lstStyle/>
          <a:p>
            <a:r>
              <a:rPr lang="en-US" dirty="0"/>
              <a:t>Dabrafenib</a:t>
            </a:r>
          </a:p>
        </p:txBody>
      </p:sp>
      <p:pic>
        <p:nvPicPr>
          <p:cNvPr id="8" name="Content Placeholder 5" descr="A structure of a chemical formula&#10;&#10;AI-generated content may be incorrect.">
            <a:extLst>
              <a:ext uri="{FF2B5EF4-FFF2-40B4-BE49-F238E27FC236}">
                <a16:creationId xmlns:a16="http://schemas.microsoft.com/office/drawing/2014/main" id="{60F80677-C25C-5D51-2BAA-2D731B7CEA0D}"/>
              </a:ext>
            </a:extLst>
          </p:cNvPr>
          <p:cNvPicPr>
            <a:picLocks noChangeAspect="1"/>
          </p:cNvPicPr>
          <p:nvPr/>
        </p:nvPicPr>
        <p:blipFill>
          <a:blip r:embed="rId9"/>
          <a:stretch>
            <a:fillRect/>
          </a:stretch>
        </p:blipFill>
        <p:spPr>
          <a:xfrm>
            <a:off x="8479492" y="1683770"/>
            <a:ext cx="2874308" cy="2169603"/>
          </a:xfrm>
          <a:prstGeom prst="rect">
            <a:avLst/>
          </a:prstGeom>
        </p:spPr>
      </p:pic>
      <p:sp>
        <p:nvSpPr>
          <p:cNvPr id="9" name="TextBox 8">
            <a:extLst>
              <a:ext uri="{FF2B5EF4-FFF2-40B4-BE49-F238E27FC236}">
                <a16:creationId xmlns:a16="http://schemas.microsoft.com/office/drawing/2014/main" id="{6BA066B9-FE1A-2ECA-D953-83B23AAEA9C2}"/>
              </a:ext>
            </a:extLst>
          </p:cNvPr>
          <p:cNvSpPr txBox="1"/>
          <p:nvPr/>
        </p:nvSpPr>
        <p:spPr>
          <a:xfrm>
            <a:off x="8838964" y="3846004"/>
            <a:ext cx="1380314" cy="369332"/>
          </a:xfrm>
          <a:prstGeom prst="rect">
            <a:avLst/>
          </a:prstGeom>
          <a:noFill/>
        </p:spPr>
        <p:txBody>
          <a:bodyPr wrap="none" rtlCol="0">
            <a:spAutoFit/>
          </a:bodyPr>
          <a:lstStyle/>
          <a:p>
            <a:r>
              <a:rPr lang="en-US" dirty="0" err="1"/>
              <a:t>Encorafenib</a:t>
            </a:r>
            <a:endParaRPr lang="en-US" dirty="0"/>
          </a:p>
        </p:txBody>
      </p:sp>
    </p:spTree>
    <p:extLst>
      <p:ext uri="{BB962C8B-B14F-4D97-AF65-F5344CB8AC3E}">
        <p14:creationId xmlns:p14="http://schemas.microsoft.com/office/powerpoint/2010/main" val="1089785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C1D36-D73E-B734-7685-E9F522CC3FCE}"/>
              </a:ext>
            </a:extLst>
          </p:cNvPr>
          <p:cNvSpPr>
            <a:spLocks noGrp="1"/>
          </p:cNvSpPr>
          <p:nvPr>
            <p:ph type="title"/>
          </p:nvPr>
        </p:nvSpPr>
        <p:spPr/>
        <p:txBody>
          <a:bodyPr/>
          <a:lstStyle/>
          <a:p>
            <a:r>
              <a:rPr lang="en-US" dirty="0"/>
              <a:t>BRAF inhibitors - Summary</a:t>
            </a:r>
          </a:p>
        </p:txBody>
      </p:sp>
      <p:graphicFrame>
        <p:nvGraphicFramePr>
          <p:cNvPr id="4" name="Content Placeholder 3">
            <a:extLst>
              <a:ext uri="{FF2B5EF4-FFF2-40B4-BE49-F238E27FC236}">
                <a16:creationId xmlns:a16="http://schemas.microsoft.com/office/drawing/2014/main" id="{8FABF535-A341-2C5B-2550-86F88EDD2978}"/>
              </a:ext>
            </a:extLst>
          </p:cNvPr>
          <p:cNvGraphicFramePr>
            <a:graphicFrameLocks noGrp="1"/>
          </p:cNvGraphicFramePr>
          <p:nvPr>
            <p:ph idx="1"/>
          </p:nvPr>
        </p:nvGraphicFramePr>
        <p:xfrm>
          <a:off x="449944" y="1382943"/>
          <a:ext cx="11350172" cy="5131983"/>
        </p:xfrm>
        <a:graphic>
          <a:graphicData uri="http://schemas.openxmlformats.org/drawingml/2006/table">
            <a:tbl>
              <a:tblPr firstRow="1" bandRow="1">
                <a:tableStyleId>{5C22544A-7EE6-4342-B048-85BDC9FD1C3A}</a:tableStyleId>
              </a:tblPr>
              <a:tblGrid>
                <a:gridCol w="1680201">
                  <a:extLst>
                    <a:ext uri="{9D8B030D-6E8A-4147-A177-3AD203B41FA5}">
                      <a16:colId xmlns:a16="http://schemas.microsoft.com/office/drawing/2014/main" val="3906780335"/>
                    </a:ext>
                  </a:extLst>
                </a:gridCol>
                <a:gridCol w="1222655">
                  <a:extLst>
                    <a:ext uri="{9D8B030D-6E8A-4147-A177-3AD203B41FA5}">
                      <a16:colId xmlns:a16="http://schemas.microsoft.com/office/drawing/2014/main" val="746982375"/>
                    </a:ext>
                  </a:extLst>
                </a:gridCol>
                <a:gridCol w="3164114">
                  <a:extLst>
                    <a:ext uri="{9D8B030D-6E8A-4147-A177-3AD203B41FA5}">
                      <a16:colId xmlns:a16="http://schemas.microsoft.com/office/drawing/2014/main" val="2343789178"/>
                    </a:ext>
                  </a:extLst>
                </a:gridCol>
                <a:gridCol w="2075543">
                  <a:extLst>
                    <a:ext uri="{9D8B030D-6E8A-4147-A177-3AD203B41FA5}">
                      <a16:colId xmlns:a16="http://schemas.microsoft.com/office/drawing/2014/main" val="2901363617"/>
                    </a:ext>
                  </a:extLst>
                </a:gridCol>
                <a:gridCol w="1355129">
                  <a:extLst>
                    <a:ext uri="{9D8B030D-6E8A-4147-A177-3AD203B41FA5}">
                      <a16:colId xmlns:a16="http://schemas.microsoft.com/office/drawing/2014/main" val="3317782659"/>
                    </a:ext>
                  </a:extLst>
                </a:gridCol>
                <a:gridCol w="1852530">
                  <a:extLst>
                    <a:ext uri="{9D8B030D-6E8A-4147-A177-3AD203B41FA5}">
                      <a16:colId xmlns:a16="http://schemas.microsoft.com/office/drawing/2014/main" val="3800159701"/>
                    </a:ext>
                  </a:extLst>
                </a:gridCol>
              </a:tblGrid>
              <a:tr h="815086">
                <a:tc>
                  <a:txBody>
                    <a:bodyPr/>
                    <a:lstStyle/>
                    <a:p>
                      <a:r>
                        <a:rPr lang="en-US" dirty="0"/>
                        <a:t>Drug name &amp; Structure</a:t>
                      </a:r>
                    </a:p>
                  </a:txBody>
                  <a:tcPr/>
                </a:tc>
                <a:tc>
                  <a:txBody>
                    <a:bodyPr/>
                    <a:lstStyle/>
                    <a:p>
                      <a:r>
                        <a:rPr lang="en-US" dirty="0"/>
                        <a:t>FDA approved</a:t>
                      </a:r>
                    </a:p>
                  </a:txBody>
                  <a:tcPr/>
                </a:tc>
                <a:tc>
                  <a:txBody>
                    <a:bodyPr/>
                    <a:lstStyle/>
                    <a:p>
                      <a:r>
                        <a:rPr lang="en-US" dirty="0"/>
                        <a:t>Indications (mainly unresectable, metastatic with BRAF V600E mutation)</a:t>
                      </a:r>
                    </a:p>
                  </a:txBody>
                  <a:tcPr/>
                </a:tc>
                <a:tc>
                  <a:txBody>
                    <a:bodyPr/>
                    <a:lstStyle/>
                    <a:p>
                      <a:r>
                        <a:rPr lang="en-US" dirty="0"/>
                        <a:t>Common adverse effects</a:t>
                      </a:r>
                    </a:p>
                  </a:txBody>
                  <a:tcPr/>
                </a:tc>
                <a:tc>
                  <a:txBody>
                    <a:bodyPr/>
                    <a:lstStyle/>
                    <a:p>
                      <a:r>
                        <a:rPr lang="en-US" dirty="0"/>
                        <a:t>Dosing</a:t>
                      </a:r>
                    </a:p>
                  </a:txBody>
                  <a:tcPr/>
                </a:tc>
                <a:tc>
                  <a:txBody>
                    <a:bodyPr/>
                    <a:lstStyle/>
                    <a:p>
                      <a:r>
                        <a:rPr lang="en-US" dirty="0"/>
                        <a:t>Clinical Evidence in CRC</a:t>
                      </a:r>
                    </a:p>
                  </a:txBody>
                  <a:tcPr/>
                </a:tc>
                <a:extLst>
                  <a:ext uri="{0D108BD9-81ED-4DB2-BD59-A6C34878D82A}">
                    <a16:rowId xmlns:a16="http://schemas.microsoft.com/office/drawing/2014/main" val="3902198827"/>
                  </a:ext>
                </a:extLst>
              </a:tr>
              <a:tr h="1513731">
                <a:tc>
                  <a:txBody>
                    <a:bodyPr/>
                    <a:lstStyle/>
                    <a:p>
                      <a:r>
                        <a:rPr lang="en-US" dirty="0"/>
                        <a:t>Vemurafenib</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Aug 17, 2011</a:t>
                      </a:r>
                    </a:p>
                  </a:txBody>
                  <a:tcPr/>
                </a:tc>
                <a:tc>
                  <a:txBody>
                    <a:bodyPr/>
                    <a:lstStyle/>
                    <a:p>
                      <a:pPr marL="285750" indent="-285750">
                        <a:buFont typeface="Arial" panose="020B0604020202020204" pitchFamily="34" charset="0"/>
                        <a:buChar char="•"/>
                      </a:pPr>
                      <a:r>
                        <a:rPr lang="en-US" sz="1600" dirty="0" err="1"/>
                        <a:t>Erdheim</a:t>
                      </a:r>
                      <a:r>
                        <a:rPr lang="en-US" sz="1600" dirty="0"/>
                        <a:t>-Chester disease </a:t>
                      </a:r>
                    </a:p>
                    <a:p>
                      <a:pPr marL="285750" indent="-285750">
                        <a:buFont typeface="Arial" panose="020B0604020202020204" pitchFamily="34" charset="0"/>
                        <a:buChar char="•"/>
                      </a:pPr>
                      <a:r>
                        <a:rPr lang="en-US" sz="1600" dirty="0"/>
                        <a:t>Hairy cell leukemia</a:t>
                      </a:r>
                    </a:p>
                    <a:p>
                      <a:pPr marL="285750" indent="-285750">
                        <a:buFont typeface="Arial" panose="020B0604020202020204" pitchFamily="34" charset="0"/>
                        <a:buChar char="•"/>
                      </a:pPr>
                      <a:r>
                        <a:rPr lang="en-US" sz="1600" dirty="0"/>
                        <a:t>Langerhans cell histiocytosis</a:t>
                      </a:r>
                    </a:p>
                    <a:p>
                      <a:pPr marL="285750" indent="-285750">
                        <a:buFont typeface="Arial" panose="020B0604020202020204" pitchFamily="34" charset="0"/>
                        <a:buChar char="•"/>
                      </a:pPr>
                      <a:r>
                        <a:rPr lang="en-US" sz="1600" dirty="0"/>
                        <a:t>Melanoma </a:t>
                      </a:r>
                    </a:p>
                    <a:p>
                      <a:pPr marL="285750" indent="-285750">
                        <a:buFont typeface="Arial" panose="020B0604020202020204" pitchFamily="34" charset="0"/>
                        <a:buChar char="•"/>
                      </a:pPr>
                      <a:r>
                        <a:rPr lang="en-US" sz="1600" dirty="0"/>
                        <a:t>NSCLC </a:t>
                      </a:r>
                    </a:p>
                    <a:p>
                      <a:pPr marL="285750" indent="-285750">
                        <a:buFont typeface="Arial" panose="020B0604020202020204" pitchFamily="34" charset="0"/>
                        <a:buChar char="•"/>
                      </a:pPr>
                      <a:r>
                        <a:rPr lang="en-US" sz="1600" dirty="0"/>
                        <a:t>Thyroid cancer </a:t>
                      </a:r>
                      <a:endParaRPr lang="en-US" dirty="0"/>
                    </a:p>
                  </a:txBody>
                  <a:tcPr/>
                </a:tc>
                <a:tc rowSpan="4">
                  <a:txBody>
                    <a:bodyPr/>
                    <a:lstStyle/>
                    <a:p>
                      <a:pPr marL="285750" indent="-285750">
                        <a:buFont typeface="Arial" panose="020B0604020202020204" pitchFamily="34" charset="0"/>
                        <a:buChar char="•"/>
                      </a:pPr>
                      <a:r>
                        <a:rPr lang="en-US" dirty="0"/>
                        <a:t>Rash</a:t>
                      </a:r>
                    </a:p>
                    <a:p>
                      <a:pPr marL="285750" indent="-285750">
                        <a:buFont typeface="Arial" panose="020B0604020202020204" pitchFamily="34" charset="0"/>
                        <a:buChar char="•"/>
                      </a:pPr>
                      <a:r>
                        <a:rPr lang="en-US" dirty="0"/>
                        <a:t>Diarrhea</a:t>
                      </a:r>
                    </a:p>
                    <a:p>
                      <a:pPr marL="285750" indent="-285750">
                        <a:buFont typeface="Arial" panose="020B0604020202020204" pitchFamily="34" charset="0"/>
                        <a:buChar char="•"/>
                      </a:pPr>
                      <a:r>
                        <a:rPr lang="en-US" dirty="0"/>
                        <a:t>Nausea </a:t>
                      </a:r>
                    </a:p>
                    <a:p>
                      <a:pPr marL="285750" indent="-285750">
                        <a:buFont typeface="Arial" panose="020B0604020202020204" pitchFamily="34" charset="0"/>
                        <a:buChar char="•"/>
                      </a:pPr>
                      <a:r>
                        <a:rPr lang="en-US" dirty="0"/>
                        <a:t>Vomiting</a:t>
                      </a:r>
                    </a:p>
                    <a:p>
                      <a:pPr marL="285750" indent="-285750">
                        <a:buFont typeface="Arial" panose="020B0604020202020204" pitchFamily="34" charset="0"/>
                        <a:buChar char="•"/>
                      </a:pPr>
                      <a:r>
                        <a:rPr lang="en-US" dirty="0"/>
                        <a:t>Fatigue</a:t>
                      </a:r>
                    </a:p>
                    <a:p>
                      <a:pPr marL="285750" indent="-285750">
                        <a:buFont typeface="Arial" panose="020B0604020202020204" pitchFamily="34" charset="0"/>
                        <a:buChar char="•"/>
                      </a:pPr>
                      <a:r>
                        <a:rPr lang="en-US" dirty="0"/>
                        <a:t>Headache </a:t>
                      </a:r>
                    </a:p>
                    <a:p>
                      <a:pPr marL="285750" indent="-285750">
                        <a:buFont typeface="Arial" panose="020B0604020202020204" pitchFamily="34" charset="0"/>
                        <a:buChar char="•"/>
                      </a:pPr>
                      <a:r>
                        <a:rPr lang="en-US" dirty="0"/>
                        <a:t>Fever </a:t>
                      </a:r>
                    </a:p>
                    <a:p>
                      <a:pPr marL="285750" indent="-285750">
                        <a:buFont typeface="Arial" panose="020B0604020202020204" pitchFamily="34" charset="0"/>
                        <a:buChar char="•"/>
                      </a:pPr>
                      <a:endParaRPr lang="en-US" dirty="0"/>
                    </a:p>
                  </a:txBody>
                  <a:tcPr/>
                </a:tc>
                <a:tc>
                  <a:txBody>
                    <a:bodyPr/>
                    <a:lstStyle/>
                    <a:p>
                      <a:r>
                        <a:rPr lang="en-US" dirty="0"/>
                        <a:t>Twice daily</a:t>
                      </a:r>
                    </a:p>
                  </a:txBody>
                  <a:tcPr/>
                </a:tc>
                <a:tc rowSpan="2">
                  <a:txBody>
                    <a:bodyPr/>
                    <a:lstStyle/>
                    <a:p>
                      <a:r>
                        <a:rPr lang="en-US" dirty="0"/>
                        <a:t>Clinical trials limited to small cohorts of CRC patients with limited benefit</a:t>
                      </a:r>
                    </a:p>
                  </a:txBody>
                  <a:tcPr anchor="ctr"/>
                </a:tc>
                <a:extLst>
                  <a:ext uri="{0D108BD9-81ED-4DB2-BD59-A6C34878D82A}">
                    <a16:rowId xmlns:a16="http://schemas.microsoft.com/office/drawing/2014/main" val="4247605612"/>
                  </a:ext>
                </a:extLst>
              </a:tr>
              <a:tr h="1164409">
                <a:tc rowSpan="2">
                  <a:txBody>
                    <a:bodyPr/>
                    <a:lstStyle/>
                    <a:p>
                      <a:r>
                        <a:rPr lang="en-US" dirty="0"/>
                        <a:t>Dabrafenib</a:t>
                      </a:r>
                    </a:p>
                    <a:p>
                      <a:endParaRPr lang="en-US" dirty="0"/>
                    </a:p>
                    <a:p>
                      <a:endParaRPr lang="en-US" dirty="0"/>
                    </a:p>
                  </a:txBody>
                  <a:tcPr/>
                </a:tc>
                <a:tc rowSpan="2">
                  <a:txBody>
                    <a:bodyPr/>
                    <a:lstStyle/>
                    <a:p>
                      <a:r>
                        <a:rPr lang="en-US" dirty="0"/>
                        <a:t>May 29, 2013</a:t>
                      </a:r>
                    </a:p>
                  </a:txBody>
                  <a:tcPr/>
                </a:tc>
                <a:tc rowSpan="2">
                  <a:txBody>
                    <a:bodyPr/>
                    <a:lstStyle/>
                    <a:p>
                      <a:pPr marL="285750" indent="-285750">
                        <a:buFont typeface="Arial" panose="020B0604020202020204" pitchFamily="34" charset="0"/>
                        <a:buChar char="•"/>
                      </a:pPr>
                      <a:r>
                        <a:rPr lang="en-US" sz="1600" kern="1200" dirty="0">
                          <a:solidFill>
                            <a:schemeClr val="dk1"/>
                          </a:solidFill>
                          <a:latin typeface="+mn-lt"/>
                          <a:ea typeface="+mn-ea"/>
                          <a:cs typeface="+mn-cs"/>
                        </a:rPr>
                        <a:t>Melanoma (adjuvant &amp; metastatic)</a:t>
                      </a:r>
                    </a:p>
                    <a:p>
                      <a:pPr marL="285750" indent="-285750">
                        <a:buFont typeface="Arial" panose="020B0604020202020204" pitchFamily="34" charset="0"/>
                        <a:buChar char="•"/>
                      </a:pPr>
                      <a:r>
                        <a:rPr lang="en-US" sz="1600" kern="1200" dirty="0">
                          <a:solidFill>
                            <a:schemeClr val="dk1"/>
                          </a:solidFill>
                          <a:latin typeface="+mn-lt"/>
                          <a:ea typeface="+mn-ea"/>
                          <a:cs typeface="+mn-cs"/>
                        </a:rPr>
                        <a:t>NSCLC</a:t>
                      </a:r>
                    </a:p>
                    <a:p>
                      <a:pPr marL="285750" indent="-285750">
                        <a:buFont typeface="Arial" panose="020B0604020202020204" pitchFamily="34" charset="0"/>
                        <a:buChar char="•"/>
                      </a:pPr>
                      <a:r>
                        <a:rPr lang="en-US" sz="1600" kern="1200" dirty="0">
                          <a:solidFill>
                            <a:schemeClr val="dk1"/>
                          </a:solidFill>
                          <a:latin typeface="+mn-lt"/>
                          <a:ea typeface="+mn-ea"/>
                          <a:cs typeface="+mn-cs"/>
                        </a:rPr>
                        <a:t>Solid </a:t>
                      </a:r>
                      <a:r>
                        <a:rPr lang="en-US" sz="1600" kern="1200" dirty="0" err="1">
                          <a:solidFill>
                            <a:schemeClr val="dk1"/>
                          </a:solidFill>
                          <a:latin typeface="+mn-lt"/>
                          <a:ea typeface="+mn-ea"/>
                          <a:cs typeface="+mn-cs"/>
                        </a:rPr>
                        <a:t>tumours</a:t>
                      </a:r>
                      <a:endParaRPr lang="en-US" sz="1600" kern="1200" dirty="0">
                        <a:solidFill>
                          <a:schemeClr val="dk1"/>
                        </a:solidFill>
                        <a:latin typeface="+mn-lt"/>
                        <a:ea typeface="+mn-ea"/>
                        <a:cs typeface="+mn-cs"/>
                      </a:endParaRPr>
                    </a:p>
                    <a:p>
                      <a:pPr marL="285750" indent="-285750">
                        <a:buFont typeface="Arial" panose="020B0604020202020204" pitchFamily="34" charset="0"/>
                        <a:buChar char="•"/>
                      </a:pPr>
                      <a:r>
                        <a:rPr lang="en-US" sz="1600" kern="1200" dirty="0">
                          <a:solidFill>
                            <a:schemeClr val="dk1"/>
                          </a:solidFill>
                          <a:latin typeface="+mn-lt"/>
                          <a:ea typeface="+mn-ea"/>
                          <a:cs typeface="+mn-cs"/>
                        </a:rPr>
                        <a:t>Thyroid cancer</a:t>
                      </a:r>
                    </a:p>
                  </a:txBody>
                  <a:tcPr/>
                </a:tc>
                <a:tc vMerge="1">
                  <a:txBody>
                    <a:bodyPr/>
                    <a:lstStyle/>
                    <a:p>
                      <a:endParaRPr lang="en-US" dirty="0"/>
                    </a:p>
                  </a:txBody>
                  <a:tcPr/>
                </a:tc>
                <a:tc>
                  <a:txBody>
                    <a:bodyPr/>
                    <a:lstStyle/>
                    <a:p>
                      <a:r>
                        <a:rPr lang="en-US" dirty="0"/>
                        <a:t>Twice daily</a:t>
                      </a:r>
                    </a:p>
                  </a:txBody>
                  <a:tcPr/>
                </a:tc>
                <a:tc vMerge="1">
                  <a:txBody>
                    <a:bodyPr/>
                    <a:lstStyle/>
                    <a:p>
                      <a:endParaRPr lang="en-US" dirty="0"/>
                    </a:p>
                  </a:txBody>
                  <a:tcPr/>
                </a:tc>
                <a:extLst>
                  <a:ext uri="{0D108BD9-81ED-4DB2-BD59-A6C34878D82A}">
                    <a16:rowId xmlns:a16="http://schemas.microsoft.com/office/drawing/2014/main" val="196767823"/>
                  </a:ext>
                </a:extLst>
              </a:tr>
              <a:tr h="110577">
                <a:tc vMerge="1">
                  <a:txBody>
                    <a:bodyPr/>
                    <a:lstStyle/>
                    <a:p>
                      <a:r>
                        <a:rPr lang="en-US" dirty="0" err="1"/>
                        <a:t>Encorafenib</a:t>
                      </a:r>
                      <a:endParaRPr lang="en-US" dirty="0"/>
                    </a:p>
                    <a:p>
                      <a:endParaRPr lang="en-US" dirty="0"/>
                    </a:p>
                    <a:p>
                      <a:endParaRPr lang="en-US" dirty="0"/>
                    </a:p>
                  </a:txBody>
                  <a:tcPr/>
                </a:tc>
                <a:tc vMerge="1">
                  <a:txBody>
                    <a:bodyPr/>
                    <a:lstStyle/>
                    <a:p>
                      <a:r>
                        <a:rPr lang="en-US" dirty="0"/>
                        <a:t>June 27, 2018</a:t>
                      </a:r>
                    </a:p>
                  </a:txBody>
                  <a:tcPr/>
                </a:tc>
                <a:tc vMerge="1">
                  <a:txBody>
                    <a:bodyPr/>
                    <a:lstStyle/>
                    <a:p>
                      <a:pPr marL="285750" indent="-285750">
                        <a:buFont typeface="Arial" panose="020B0604020202020204" pitchFamily="34" charset="0"/>
                        <a:buChar char="•"/>
                      </a:pPr>
                      <a:r>
                        <a:rPr lang="en-US" sz="1600" dirty="0"/>
                        <a:t>mCRC</a:t>
                      </a:r>
                    </a:p>
                    <a:p>
                      <a:pPr marL="285750" indent="-285750">
                        <a:buFont typeface="Arial" panose="020B0604020202020204" pitchFamily="34" charset="0"/>
                        <a:buChar char="•"/>
                      </a:pPr>
                      <a:r>
                        <a:rPr lang="en-US" sz="1600" dirty="0"/>
                        <a:t>Melanoma</a:t>
                      </a:r>
                    </a:p>
                    <a:p>
                      <a:pPr marL="285750" indent="-285750">
                        <a:buFont typeface="Arial" panose="020B0604020202020204" pitchFamily="34" charset="0"/>
                        <a:buChar char="•"/>
                      </a:pPr>
                      <a:r>
                        <a:rPr lang="en-US" sz="1600" dirty="0"/>
                        <a:t>NSCLC</a:t>
                      </a:r>
                      <a:endParaRPr lang="en-US" dirty="0"/>
                    </a:p>
                  </a:txBody>
                  <a:tcPr/>
                </a:tc>
                <a:tc vMerge="1">
                  <a:txBody>
                    <a:bodyPr/>
                    <a:lstStyle/>
                    <a:p>
                      <a:endParaRPr lang="en-US" dirty="0"/>
                    </a:p>
                  </a:txBody>
                  <a:tcPr/>
                </a:tc>
                <a:tc rowSpan="2">
                  <a:txBody>
                    <a:bodyPr/>
                    <a:lstStyle/>
                    <a:p>
                      <a:r>
                        <a:rPr lang="en-US" dirty="0"/>
                        <a:t>Once daily, with cetuximab</a:t>
                      </a:r>
                    </a:p>
                  </a:txBody>
                  <a:tcPr/>
                </a:tc>
                <a:tc rowSpan="2">
                  <a:txBody>
                    <a:bodyPr/>
                    <a:lstStyle/>
                    <a:p>
                      <a:pPr marL="285750" indent="-285750">
                        <a:buFont typeface="Arial" panose="020B0604020202020204" pitchFamily="34" charset="0"/>
                        <a:buChar char="•"/>
                      </a:pPr>
                      <a:r>
                        <a:rPr lang="en-US" dirty="0"/>
                        <a:t>BEACON trial (NEJM, 2019)</a:t>
                      </a:r>
                    </a:p>
                    <a:p>
                      <a:pPr marL="285750" indent="-285750">
                        <a:buFont typeface="Arial" panose="020B0604020202020204" pitchFamily="34" charset="0"/>
                        <a:buChar char="•"/>
                      </a:pPr>
                      <a:r>
                        <a:rPr lang="en-US" dirty="0"/>
                        <a:t>BREAKWATER Trial (NEJM, 2024)</a:t>
                      </a:r>
                    </a:p>
                  </a:txBody>
                  <a:tcPr/>
                </a:tc>
                <a:extLst>
                  <a:ext uri="{0D108BD9-81ED-4DB2-BD59-A6C34878D82A}">
                    <a16:rowId xmlns:a16="http://schemas.microsoft.com/office/drawing/2014/main" val="3114418854"/>
                  </a:ext>
                </a:extLst>
              </a:tr>
              <a:tr h="1352463">
                <a:tc>
                  <a:txBody>
                    <a:bodyPr/>
                    <a:lstStyle/>
                    <a:p>
                      <a:r>
                        <a:rPr lang="en-US"/>
                        <a:t>Encorafenib</a:t>
                      </a:r>
                    </a:p>
                    <a:p>
                      <a:endParaRPr lang="en-US" dirty="0"/>
                    </a:p>
                  </a:txBody>
                  <a:tcPr/>
                </a:tc>
                <a:tc>
                  <a:txBody>
                    <a:bodyPr/>
                    <a:lstStyle/>
                    <a:p>
                      <a:r>
                        <a:rPr lang="en-US"/>
                        <a:t>June 27, 2018</a:t>
                      </a:r>
                      <a:endParaRPr lang="en-US" dirty="0"/>
                    </a:p>
                  </a:txBody>
                  <a:tcPr/>
                </a:tc>
                <a:tc>
                  <a:txBody>
                    <a:bodyPr/>
                    <a:lstStyle/>
                    <a:p>
                      <a:pPr marL="285750" indent="-285750">
                        <a:buFont typeface="Arial" panose="020B0604020202020204" pitchFamily="34" charset="0"/>
                        <a:buChar char="•"/>
                      </a:pPr>
                      <a:r>
                        <a:rPr lang="en-US" sz="1600" b="1" dirty="0"/>
                        <a:t>mCRC</a:t>
                      </a:r>
                    </a:p>
                    <a:p>
                      <a:pPr marL="285750" indent="-285750">
                        <a:buFont typeface="Arial" panose="020B0604020202020204" pitchFamily="34" charset="0"/>
                        <a:buChar char="•"/>
                      </a:pPr>
                      <a:r>
                        <a:rPr lang="en-US" sz="1600" dirty="0"/>
                        <a:t>Melanoma</a:t>
                      </a:r>
                    </a:p>
                    <a:p>
                      <a:pPr marL="285750" indent="-285750">
                        <a:buFont typeface="Arial" panose="020B0604020202020204" pitchFamily="34" charset="0"/>
                        <a:buChar char="•"/>
                      </a:pPr>
                      <a:r>
                        <a:rPr lang="en-US" sz="1600" dirty="0"/>
                        <a:t>NSCLC</a:t>
                      </a:r>
                      <a:endParaRPr lang="en-US" dirty="0"/>
                    </a:p>
                  </a:txBody>
                  <a:tcPr/>
                </a:tc>
                <a:tc vMerge="1">
                  <a:txBody>
                    <a:bodyPr/>
                    <a:lstStyle/>
                    <a:p>
                      <a:pPr marL="285750" indent="-285750">
                        <a:buFont typeface="Arial" panose="020B0604020202020204" pitchFamily="34" charset="0"/>
                        <a:buChar char="•"/>
                      </a:pPr>
                      <a:endParaRPr lang="en-US" dirty="0"/>
                    </a:p>
                  </a:txBody>
                  <a:tcPr/>
                </a:tc>
                <a:tc vMerge="1">
                  <a:txBody>
                    <a:bodyPr/>
                    <a:lstStyle/>
                    <a:p>
                      <a:endParaRPr lang="en-US" dirty="0"/>
                    </a:p>
                  </a:txBody>
                  <a:tcPr/>
                </a:tc>
                <a:tc vMerge="1">
                  <a:txBody>
                    <a:bodyPr/>
                    <a:lstStyle/>
                    <a:p>
                      <a:pPr marL="285750" indent="-285750">
                        <a:buFont typeface="Arial" panose="020B0604020202020204" pitchFamily="34" charset="0"/>
                        <a:buChar char="•"/>
                      </a:pPr>
                      <a:endParaRPr lang="en-US" dirty="0"/>
                    </a:p>
                  </a:txBody>
                  <a:tcPr/>
                </a:tc>
                <a:extLst>
                  <a:ext uri="{0D108BD9-81ED-4DB2-BD59-A6C34878D82A}">
                    <a16:rowId xmlns:a16="http://schemas.microsoft.com/office/drawing/2014/main" val="1808198178"/>
                  </a:ext>
                </a:extLst>
              </a:tr>
            </a:tbl>
          </a:graphicData>
        </a:graphic>
      </p:graphicFrame>
      <p:pic>
        <p:nvPicPr>
          <p:cNvPr id="5" name="Content Placeholder 4" descr="A structure of a chemical formula&#10;&#10;AI-generated content may be incorrect.">
            <a:extLst>
              <a:ext uri="{FF2B5EF4-FFF2-40B4-BE49-F238E27FC236}">
                <a16:creationId xmlns:a16="http://schemas.microsoft.com/office/drawing/2014/main" id="{9F958344-81C8-5F7E-2DE5-4EE1BF04805D}"/>
              </a:ext>
            </a:extLst>
          </p:cNvPr>
          <p:cNvPicPr>
            <a:picLocks noChangeAspect="1"/>
          </p:cNvPicPr>
          <p:nvPr/>
        </p:nvPicPr>
        <p:blipFill>
          <a:blip r:embed="rId3"/>
          <a:srcRect l="4078" t="18328" r="7481" b="13869"/>
          <a:stretch>
            <a:fillRect/>
          </a:stretch>
        </p:blipFill>
        <p:spPr>
          <a:xfrm>
            <a:off x="563620" y="2929071"/>
            <a:ext cx="1439777" cy="561615"/>
          </a:xfrm>
          <a:prstGeom prst="rect">
            <a:avLst/>
          </a:prstGeom>
        </p:spPr>
      </p:pic>
      <p:pic>
        <p:nvPicPr>
          <p:cNvPr id="7" name="Content Placeholder 4" descr="A structure of a molecule&#10;&#10;AI-generated content may be incorrect.">
            <a:extLst>
              <a:ext uri="{FF2B5EF4-FFF2-40B4-BE49-F238E27FC236}">
                <a16:creationId xmlns:a16="http://schemas.microsoft.com/office/drawing/2014/main" id="{3BB866DD-1A59-9ABF-148D-FAB64DA7FA18}"/>
              </a:ext>
            </a:extLst>
          </p:cNvPr>
          <p:cNvPicPr>
            <a:picLocks noChangeAspect="1"/>
          </p:cNvPicPr>
          <p:nvPr/>
        </p:nvPicPr>
        <p:blipFill>
          <a:blip r:embed="rId4"/>
          <a:stretch>
            <a:fillRect/>
          </a:stretch>
        </p:blipFill>
        <p:spPr>
          <a:xfrm>
            <a:off x="701122" y="4350514"/>
            <a:ext cx="1164771" cy="681817"/>
          </a:xfrm>
          <a:prstGeom prst="rect">
            <a:avLst/>
          </a:prstGeom>
        </p:spPr>
      </p:pic>
      <p:pic>
        <p:nvPicPr>
          <p:cNvPr id="9" name="Content Placeholder 5" descr="A structure of a chemical formula&#10;&#10;AI-generated content may be incorrect.">
            <a:extLst>
              <a:ext uri="{FF2B5EF4-FFF2-40B4-BE49-F238E27FC236}">
                <a16:creationId xmlns:a16="http://schemas.microsoft.com/office/drawing/2014/main" id="{DC493468-22FC-3FBD-F9BB-1B331A88D1AC}"/>
              </a:ext>
            </a:extLst>
          </p:cNvPr>
          <p:cNvPicPr>
            <a:picLocks noChangeAspect="1"/>
          </p:cNvPicPr>
          <p:nvPr/>
        </p:nvPicPr>
        <p:blipFill>
          <a:blip r:embed="rId5"/>
          <a:stretch>
            <a:fillRect/>
          </a:stretch>
        </p:blipFill>
        <p:spPr>
          <a:xfrm>
            <a:off x="756735" y="5637000"/>
            <a:ext cx="1053544" cy="795243"/>
          </a:xfrm>
          <a:prstGeom prst="rect">
            <a:avLst/>
          </a:prstGeom>
        </p:spPr>
      </p:pic>
    </p:spTree>
    <p:extLst>
      <p:ext uri="{BB962C8B-B14F-4D97-AF65-F5344CB8AC3E}">
        <p14:creationId xmlns:p14="http://schemas.microsoft.com/office/powerpoint/2010/main" val="3415590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E75B4BA-77FB-E6EC-1818-D7D1CE03BB7E}"/>
              </a:ext>
            </a:extLst>
          </p:cNvPr>
          <p:cNvSpPr>
            <a:spLocks noGrp="1"/>
          </p:cNvSpPr>
          <p:nvPr>
            <p:ph type="title"/>
          </p:nvPr>
        </p:nvSpPr>
        <p:spPr/>
        <p:txBody>
          <a:bodyPr/>
          <a:lstStyle/>
          <a:p>
            <a:r>
              <a:rPr lang="en-US" dirty="0"/>
              <a:t>LINCS Database</a:t>
            </a:r>
          </a:p>
        </p:txBody>
      </p:sp>
      <p:sp>
        <p:nvSpPr>
          <p:cNvPr id="5" name="Text Placeholder 4">
            <a:extLst>
              <a:ext uri="{FF2B5EF4-FFF2-40B4-BE49-F238E27FC236}">
                <a16:creationId xmlns:a16="http://schemas.microsoft.com/office/drawing/2014/main" id="{58102A8F-1EA7-03D0-885A-772A78E7867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67376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EBBF3-974B-C127-7D88-2EB363E87898}"/>
              </a:ext>
            </a:extLst>
          </p:cNvPr>
          <p:cNvSpPr>
            <a:spLocks noGrp="1"/>
          </p:cNvSpPr>
          <p:nvPr>
            <p:ph type="title"/>
          </p:nvPr>
        </p:nvSpPr>
        <p:spPr/>
        <p:txBody>
          <a:bodyPr/>
          <a:lstStyle/>
          <a:p>
            <a:endParaRPr lang="en-US"/>
          </a:p>
        </p:txBody>
      </p:sp>
      <p:pic>
        <p:nvPicPr>
          <p:cNvPr id="5" name="Content Placeholder 4" descr="A screenshot of a computer&#10;&#10;AI-generated content may be incorrect.">
            <a:extLst>
              <a:ext uri="{FF2B5EF4-FFF2-40B4-BE49-F238E27FC236}">
                <a16:creationId xmlns:a16="http://schemas.microsoft.com/office/drawing/2014/main" id="{D5AC9FF7-A6CE-C82E-A092-9DF88923DB9A}"/>
              </a:ext>
            </a:extLst>
          </p:cNvPr>
          <p:cNvPicPr>
            <a:picLocks noGrp="1" noChangeAspect="1"/>
          </p:cNvPicPr>
          <p:nvPr>
            <p:ph idx="1"/>
          </p:nvPr>
        </p:nvPicPr>
        <p:blipFill>
          <a:blip r:embed="rId3"/>
          <a:srcRect l="5583" t="14416" r="5583" b="7864"/>
          <a:stretch>
            <a:fillRect/>
          </a:stretch>
        </p:blipFill>
        <p:spPr>
          <a:xfrm>
            <a:off x="373480" y="0"/>
            <a:ext cx="11445039" cy="6472561"/>
          </a:xfrm>
        </p:spPr>
      </p:pic>
      <p:sp>
        <p:nvSpPr>
          <p:cNvPr id="6" name="TextBox 5">
            <a:extLst>
              <a:ext uri="{FF2B5EF4-FFF2-40B4-BE49-F238E27FC236}">
                <a16:creationId xmlns:a16="http://schemas.microsoft.com/office/drawing/2014/main" id="{5C93E573-D7CE-CD6B-FD02-D0172BEA8FDD}"/>
              </a:ext>
            </a:extLst>
          </p:cNvPr>
          <p:cNvSpPr txBox="1"/>
          <p:nvPr/>
        </p:nvSpPr>
        <p:spPr>
          <a:xfrm>
            <a:off x="0" y="6472561"/>
            <a:ext cx="8135815" cy="430887"/>
          </a:xfrm>
          <a:prstGeom prst="rect">
            <a:avLst/>
          </a:prstGeom>
          <a:noFill/>
        </p:spPr>
        <p:txBody>
          <a:bodyPr wrap="square" rtlCol="0">
            <a:spAutoFit/>
          </a:bodyPr>
          <a:lstStyle/>
          <a:p>
            <a:pPr marL="228600" indent="-228600">
              <a:buAutoNum type="arabicPeriod"/>
            </a:pPr>
            <a:r>
              <a:rPr lang="en-US" sz="1100" dirty="0"/>
              <a:t>NIH. NIH LINCS program. </a:t>
            </a:r>
            <a:r>
              <a:rPr lang="en-US" sz="1100" dirty="0">
                <a:hlinkClick r:id="rId4"/>
              </a:rPr>
              <a:t>https://lincsproject.org/LINCS/about</a:t>
            </a:r>
            <a:r>
              <a:rPr lang="en-US" sz="1100" dirty="0"/>
              <a:t> (accessed Aug 1, 2025)</a:t>
            </a:r>
          </a:p>
          <a:p>
            <a:pPr marL="228600" indent="-228600">
              <a:buAutoNum type="arabicPeriod"/>
            </a:pPr>
            <a:r>
              <a:rPr lang="en-US" sz="1100" dirty="0"/>
              <a:t>Keenan et al (2018)</a:t>
            </a:r>
          </a:p>
        </p:txBody>
      </p:sp>
    </p:spTree>
    <p:extLst>
      <p:ext uri="{BB962C8B-B14F-4D97-AF65-F5344CB8AC3E}">
        <p14:creationId xmlns:p14="http://schemas.microsoft.com/office/powerpoint/2010/main" val="1951994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3F7B7-41B1-0D5B-1A6E-4883A7A2E7E7}"/>
              </a:ext>
            </a:extLst>
          </p:cNvPr>
          <p:cNvSpPr>
            <a:spLocks noGrp="1"/>
          </p:cNvSpPr>
          <p:nvPr>
            <p:ph type="title"/>
          </p:nvPr>
        </p:nvSpPr>
        <p:spPr/>
        <p:txBody>
          <a:bodyPr/>
          <a:lstStyle/>
          <a:p>
            <a:endParaRPr lang="en-US"/>
          </a:p>
        </p:txBody>
      </p:sp>
      <p:pic>
        <p:nvPicPr>
          <p:cNvPr id="5" name="Content Placeholder 4" descr="A diagram of a dna sequence&#10;&#10;AI-generated content may be incorrect.">
            <a:extLst>
              <a:ext uri="{FF2B5EF4-FFF2-40B4-BE49-F238E27FC236}">
                <a16:creationId xmlns:a16="http://schemas.microsoft.com/office/drawing/2014/main" id="{66B4E87C-0770-B93B-AC2F-F4935D944D4D}"/>
              </a:ext>
            </a:extLst>
          </p:cNvPr>
          <p:cNvPicPr>
            <a:picLocks noGrp="1" noChangeAspect="1"/>
          </p:cNvPicPr>
          <p:nvPr>
            <p:ph idx="1"/>
          </p:nvPr>
        </p:nvPicPr>
        <p:blipFill>
          <a:blip r:embed="rId3"/>
          <a:stretch>
            <a:fillRect/>
          </a:stretch>
        </p:blipFill>
        <p:spPr>
          <a:xfrm>
            <a:off x="1066893" y="1218197"/>
            <a:ext cx="10058214" cy="4421606"/>
          </a:xfrm>
        </p:spPr>
      </p:pic>
      <p:sp>
        <p:nvSpPr>
          <p:cNvPr id="6" name="TextBox 5">
            <a:extLst>
              <a:ext uri="{FF2B5EF4-FFF2-40B4-BE49-F238E27FC236}">
                <a16:creationId xmlns:a16="http://schemas.microsoft.com/office/drawing/2014/main" id="{9A7DEFA5-96D8-26C1-EF53-9F7CFE44B041}"/>
              </a:ext>
            </a:extLst>
          </p:cNvPr>
          <p:cNvSpPr txBox="1"/>
          <p:nvPr/>
        </p:nvSpPr>
        <p:spPr>
          <a:xfrm>
            <a:off x="0" y="6596390"/>
            <a:ext cx="1891865" cy="261610"/>
          </a:xfrm>
          <a:prstGeom prst="rect">
            <a:avLst/>
          </a:prstGeom>
          <a:noFill/>
        </p:spPr>
        <p:txBody>
          <a:bodyPr wrap="none" rtlCol="0">
            <a:spAutoFit/>
          </a:bodyPr>
          <a:lstStyle/>
          <a:p>
            <a:r>
              <a:rPr lang="en-US" sz="1100" dirty="0"/>
              <a:t>1. Subramanian et al. (2017)</a:t>
            </a:r>
          </a:p>
        </p:txBody>
      </p:sp>
      <p:pic>
        <p:nvPicPr>
          <p:cNvPr id="3" name="Content Placeholder 4" descr="A collage of diagrams and graphs&#10;&#10;AI-generated content may be incorrect.">
            <a:extLst>
              <a:ext uri="{FF2B5EF4-FFF2-40B4-BE49-F238E27FC236}">
                <a16:creationId xmlns:a16="http://schemas.microsoft.com/office/drawing/2014/main" id="{C883AF9C-E1B4-C94E-2299-7B439A031EE1}"/>
              </a:ext>
            </a:extLst>
          </p:cNvPr>
          <p:cNvPicPr>
            <a:picLocks noChangeAspect="1"/>
          </p:cNvPicPr>
          <p:nvPr/>
        </p:nvPicPr>
        <p:blipFill>
          <a:blip r:embed="rId4"/>
          <a:srcRect t="96188"/>
          <a:stretch>
            <a:fillRect/>
          </a:stretch>
        </p:blipFill>
        <p:spPr>
          <a:xfrm>
            <a:off x="1162146" y="5508998"/>
            <a:ext cx="9306561" cy="374632"/>
          </a:xfrm>
          <a:prstGeom prst="rect">
            <a:avLst/>
          </a:prstGeom>
        </p:spPr>
      </p:pic>
    </p:spTree>
    <p:extLst>
      <p:ext uri="{BB962C8B-B14F-4D97-AF65-F5344CB8AC3E}">
        <p14:creationId xmlns:p14="http://schemas.microsoft.com/office/powerpoint/2010/main" val="3370151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ED1A8-585C-C789-F70A-DE6EEC7035F2}"/>
              </a:ext>
            </a:extLst>
          </p:cNvPr>
          <p:cNvSpPr>
            <a:spLocks noGrp="1"/>
          </p:cNvSpPr>
          <p:nvPr>
            <p:ph type="title"/>
          </p:nvPr>
        </p:nvSpPr>
        <p:spPr/>
        <p:txBody>
          <a:bodyPr/>
          <a:lstStyle/>
          <a:p>
            <a:endParaRPr lang="en-US"/>
          </a:p>
        </p:txBody>
      </p:sp>
      <p:pic>
        <p:nvPicPr>
          <p:cNvPr id="5" name="Content Placeholder 4" descr="A diagram of a structure&#10;&#10;AI-generated content may be incorrect.">
            <a:extLst>
              <a:ext uri="{FF2B5EF4-FFF2-40B4-BE49-F238E27FC236}">
                <a16:creationId xmlns:a16="http://schemas.microsoft.com/office/drawing/2014/main" id="{6DE65CAE-7EC1-439E-01B5-27F759231E86}"/>
              </a:ext>
            </a:extLst>
          </p:cNvPr>
          <p:cNvPicPr>
            <a:picLocks noGrp="1" noChangeAspect="1"/>
          </p:cNvPicPr>
          <p:nvPr>
            <p:ph idx="1"/>
          </p:nvPr>
        </p:nvPicPr>
        <p:blipFill>
          <a:blip r:embed="rId3"/>
          <a:stretch>
            <a:fillRect/>
          </a:stretch>
        </p:blipFill>
        <p:spPr>
          <a:xfrm>
            <a:off x="1789340" y="721531"/>
            <a:ext cx="8613319" cy="5414937"/>
          </a:xfrm>
        </p:spPr>
      </p:pic>
      <p:sp>
        <p:nvSpPr>
          <p:cNvPr id="6" name="TextBox 5">
            <a:extLst>
              <a:ext uri="{FF2B5EF4-FFF2-40B4-BE49-F238E27FC236}">
                <a16:creationId xmlns:a16="http://schemas.microsoft.com/office/drawing/2014/main" id="{68A82CE0-1609-0693-094B-35F41E5DEFF4}"/>
              </a:ext>
            </a:extLst>
          </p:cNvPr>
          <p:cNvSpPr txBox="1"/>
          <p:nvPr/>
        </p:nvSpPr>
        <p:spPr>
          <a:xfrm>
            <a:off x="0" y="6596390"/>
            <a:ext cx="1891865" cy="261610"/>
          </a:xfrm>
          <a:prstGeom prst="rect">
            <a:avLst/>
          </a:prstGeom>
          <a:noFill/>
        </p:spPr>
        <p:txBody>
          <a:bodyPr wrap="none" rtlCol="0">
            <a:spAutoFit/>
          </a:bodyPr>
          <a:lstStyle/>
          <a:p>
            <a:r>
              <a:rPr lang="en-US" sz="1100" dirty="0"/>
              <a:t>1. Subramanian et al. (2017)</a:t>
            </a:r>
          </a:p>
        </p:txBody>
      </p:sp>
      <p:pic>
        <p:nvPicPr>
          <p:cNvPr id="3" name="Content Placeholder 4" descr="A collage of diagrams and graphs&#10;&#10;AI-generated content may be incorrect.">
            <a:extLst>
              <a:ext uri="{FF2B5EF4-FFF2-40B4-BE49-F238E27FC236}">
                <a16:creationId xmlns:a16="http://schemas.microsoft.com/office/drawing/2014/main" id="{E9B1F0DF-A20E-9FE0-1360-EEEE6C033A6F}"/>
              </a:ext>
            </a:extLst>
          </p:cNvPr>
          <p:cNvPicPr>
            <a:picLocks noChangeAspect="1"/>
          </p:cNvPicPr>
          <p:nvPr/>
        </p:nvPicPr>
        <p:blipFill>
          <a:blip r:embed="rId4"/>
          <a:srcRect t="96188"/>
          <a:stretch>
            <a:fillRect/>
          </a:stretch>
        </p:blipFill>
        <p:spPr>
          <a:xfrm>
            <a:off x="1789340" y="5991796"/>
            <a:ext cx="9359306" cy="376755"/>
          </a:xfrm>
          <a:prstGeom prst="rect">
            <a:avLst/>
          </a:prstGeom>
        </p:spPr>
      </p:pic>
    </p:spTree>
    <p:extLst>
      <p:ext uri="{BB962C8B-B14F-4D97-AF65-F5344CB8AC3E}">
        <p14:creationId xmlns:p14="http://schemas.microsoft.com/office/powerpoint/2010/main" val="23346932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B204D-32F0-CB99-85FC-09C62A871FFB}"/>
              </a:ext>
            </a:extLst>
          </p:cNvPr>
          <p:cNvSpPr>
            <a:spLocks noGrp="1"/>
          </p:cNvSpPr>
          <p:nvPr>
            <p:ph type="title"/>
          </p:nvPr>
        </p:nvSpPr>
        <p:spPr/>
        <p:txBody>
          <a:bodyPr/>
          <a:lstStyle/>
          <a:p>
            <a:endParaRPr lang="en-US"/>
          </a:p>
        </p:txBody>
      </p:sp>
      <p:pic>
        <p:nvPicPr>
          <p:cNvPr id="5" name="Content Placeholder 4" descr="A diagram of a cell line&#10;&#10;AI-generated content may be incorrect.">
            <a:extLst>
              <a:ext uri="{FF2B5EF4-FFF2-40B4-BE49-F238E27FC236}">
                <a16:creationId xmlns:a16="http://schemas.microsoft.com/office/drawing/2014/main" id="{61890F5F-065A-B93B-3607-4A8E22D68D0A}"/>
              </a:ext>
            </a:extLst>
          </p:cNvPr>
          <p:cNvPicPr>
            <a:picLocks noGrp="1" noChangeAspect="1"/>
          </p:cNvPicPr>
          <p:nvPr>
            <p:ph idx="1"/>
          </p:nvPr>
        </p:nvPicPr>
        <p:blipFill>
          <a:blip r:embed="rId3"/>
          <a:stretch>
            <a:fillRect/>
          </a:stretch>
        </p:blipFill>
        <p:spPr>
          <a:xfrm>
            <a:off x="1014185" y="224899"/>
            <a:ext cx="10163629" cy="6408201"/>
          </a:xfrm>
        </p:spPr>
      </p:pic>
      <p:sp>
        <p:nvSpPr>
          <p:cNvPr id="6" name="TextBox 5">
            <a:extLst>
              <a:ext uri="{FF2B5EF4-FFF2-40B4-BE49-F238E27FC236}">
                <a16:creationId xmlns:a16="http://schemas.microsoft.com/office/drawing/2014/main" id="{6E5719B2-4644-380E-20E7-FB85D479F2E8}"/>
              </a:ext>
            </a:extLst>
          </p:cNvPr>
          <p:cNvSpPr txBox="1"/>
          <p:nvPr/>
        </p:nvSpPr>
        <p:spPr>
          <a:xfrm>
            <a:off x="0" y="6596390"/>
            <a:ext cx="1891865" cy="261610"/>
          </a:xfrm>
          <a:prstGeom prst="rect">
            <a:avLst/>
          </a:prstGeom>
          <a:noFill/>
        </p:spPr>
        <p:txBody>
          <a:bodyPr wrap="none" rtlCol="0">
            <a:spAutoFit/>
          </a:bodyPr>
          <a:lstStyle/>
          <a:p>
            <a:r>
              <a:rPr lang="en-US" sz="1100" dirty="0"/>
              <a:t>1. Subramanian et al. (2017)</a:t>
            </a:r>
          </a:p>
        </p:txBody>
      </p:sp>
    </p:spTree>
    <p:extLst>
      <p:ext uri="{BB962C8B-B14F-4D97-AF65-F5344CB8AC3E}">
        <p14:creationId xmlns:p14="http://schemas.microsoft.com/office/powerpoint/2010/main" val="42795757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TotalTime>
  <Words>3536</Words>
  <Application>Microsoft Macintosh PowerPoint</Application>
  <PresentationFormat>Widescreen</PresentationFormat>
  <Paragraphs>303</Paragraphs>
  <Slides>16</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Aptos</vt:lpstr>
      <vt:lpstr>Aptos Display</vt:lpstr>
      <vt:lpstr>Arial</vt:lpstr>
      <vt:lpstr>Wingdings</vt:lpstr>
      <vt:lpstr>Office Theme</vt:lpstr>
      <vt:lpstr>HER3 knockdown gene expressions</vt:lpstr>
      <vt:lpstr>BRAF mutation in CRC</vt:lpstr>
      <vt:lpstr>BRAF inhibitors</vt:lpstr>
      <vt:lpstr>BRAF inhibitors - Summary</vt:lpstr>
      <vt:lpstr>LINCS Database</vt:lpstr>
      <vt:lpstr>PowerPoint Presentation</vt:lpstr>
      <vt:lpstr>PowerPoint Presentation</vt:lpstr>
      <vt:lpstr>PowerPoint Presentation</vt:lpstr>
      <vt:lpstr>PowerPoint Presentation</vt:lpstr>
      <vt:lpstr>Colon Cancer Cell Lines</vt:lpstr>
      <vt:lpstr>PowerPoint Presentation</vt:lpstr>
      <vt:lpstr>PowerPoint Presentation</vt:lpstr>
      <vt:lpstr>Less studied colon cancer cell lines</vt:lpstr>
      <vt:lpstr>Pancreatic Cancer Cell Lines (FYI)</vt:lpstr>
      <vt:lpstr>Pancreatic cancer cell lines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Rachel Liu</dc:creator>
  <cp:lastModifiedBy>Rachel Liu</cp:lastModifiedBy>
  <cp:revision>12</cp:revision>
  <dcterms:created xsi:type="dcterms:W3CDTF">2025-08-20T13:58:17Z</dcterms:created>
  <dcterms:modified xsi:type="dcterms:W3CDTF">2025-08-26T15:35:08Z</dcterms:modified>
</cp:coreProperties>
</file>

<file path=docProps/thumbnail.jpeg>
</file>